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320" r:id="rId4"/>
    <p:sldId id="258" r:id="rId5"/>
    <p:sldId id="267" r:id="rId6"/>
    <p:sldId id="268" r:id="rId7"/>
    <p:sldId id="265" r:id="rId8"/>
    <p:sldId id="295" r:id="rId9"/>
    <p:sldId id="260" r:id="rId10"/>
    <p:sldId id="289" r:id="rId11"/>
    <p:sldId id="261" r:id="rId12"/>
    <p:sldId id="291" r:id="rId13"/>
    <p:sldId id="290" r:id="rId14"/>
    <p:sldId id="269" r:id="rId15"/>
    <p:sldId id="297" r:id="rId16"/>
    <p:sldId id="296" r:id="rId17"/>
    <p:sldId id="321" r:id="rId18"/>
    <p:sldId id="298" r:id="rId19"/>
    <p:sldId id="262" r:id="rId20"/>
    <p:sldId id="263" r:id="rId21"/>
    <p:sldId id="264" r:id="rId22"/>
    <p:sldId id="266" r:id="rId23"/>
    <p:sldId id="318" r:id="rId24"/>
    <p:sldId id="292" r:id="rId25"/>
    <p:sldId id="294" r:id="rId26"/>
    <p:sldId id="293" r:id="rId27"/>
    <p:sldId id="319" r:id="rId28"/>
    <p:sldId id="299" r:id="rId29"/>
    <p:sldId id="309" r:id="rId30"/>
    <p:sldId id="310" r:id="rId31"/>
    <p:sldId id="311" r:id="rId32"/>
    <p:sldId id="312" r:id="rId33"/>
    <p:sldId id="313" r:id="rId34"/>
    <p:sldId id="314" r:id="rId35"/>
    <p:sldId id="315" r:id="rId36"/>
    <p:sldId id="316" r:id="rId37"/>
    <p:sldId id="317"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BB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1"/>
    <p:restoredTop sz="91508"/>
  </p:normalViewPr>
  <p:slideViewPr>
    <p:cSldViewPr snapToGrid="0">
      <p:cViewPr varScale="1">
        <p:scale>
          <a:sx n="117" d="100"/>
          <a:sy n="117" d="100"/>
        </p:scale>
        <p:origin x="1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82E850-DADF-4399-BD8D-B605112F490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9A822F9-C42D-4DE1-8797-279F2EF6C88D}">
      <dgm:prSet/>
      <dgm:spPr/>
      <dgm:t>
        <a:bodyPr/>
        <a:lstStyle/>
        <a:p>
          <a:r>
            <a:rPr lang="en-US" b="1" dirty="0"/>
            <a:t>Data Quality and Availability</a:t>
          </a:r>
          <a:r>
            <a:rPr lang="en-US" dirty="0"/>
            <a:t>: Ensuring access to high-quality, relevant, and up-to-date data is essential for accurate valuation, but organizations often face data silos, incomplete records, or unstructured data that complicates assessments.</a:t>
          </a:r>
          <a:br>
            <a:rPr lang="en-US" dirty="0"/>
          </a:br>
          <a:endParaRPr lang="en-US" dirty="0"/>
        </a:p>
      </dgm:t>
    </dgm:pt>
    <dgm:pt modelId="{7A2758A2-C4ED-476B-A8D2-71148755737B}" type="parTrans" cxnId="{0AFDEE28-3F18-4692-B21E-A4A2119BC5BC}">
      <dgm:prSet/>
      <dgm:spPr/>
      <dgm:t>
        <a:bodyPr/>
        <a:lstStyle/>
        <a:p>
          <a:endParaRPr lang="en-US"/>
        </a:p>
      </dgm:t>
    </dgm:pt>
    <dgm:pt modelId="{9F13EEF9-0FDA-4F35-BEB6-84A75C1ACA13}" type="sibTrans" cxnId="{0AFDEE28-3F18-4692-B21E-A4A2119BC5BC}">
      <dgm:prSet/>
      <dgm:spPr/>
      <dgm:t>
        <a:bodyPr/>
        <a:lstStyle/>
        <a:p>
          <a:endParaRPr lang="en-US"/>
        </a:p>
      </dgm:t>
    </dgm:pt>
    <dgm:pt modelId="{4967CE8A-57D3-4F14-B1BD-74DF78CAA274}">
      <dgm:prSet/>
      <dgm:spPr/>
      <dgm:t>
        <a:bodyPr/>
        <a:lstStyle/>
        <a:p>
          <a:r>
            <a:rPr lang="en-US" b="1"/>
            <a:t>Complexity of Integration and Deployment Costs</a:t>
          </a:r>
          <a:r>
            <a:rPr lang="en-US"/>
            <a:t>: Estimating the full cost of implementing and maintaining intelligent agents, including system integration, training, and change management, is challenging due to hidden costs and the need for specialized expertise.</a:t>
          </a:r>
          <a:br>
            <a:rPr lang="en-US"/>
          </a:br>
          <a:endParaRPr lang="en-US"/>
        </a:p>
      </dgm:t>
    </dgm:pt>
    <dgm:pt modelId="{5756E7F2-4151-4D9F-9795-C19A0CFF8D7C}" type="parTrans" cxnId="{2660663E-7C64-46F0-9B53-2AD5A6DF45A3}">
      <dgm:prSet/>
      <dgm:spPr/>
      <dgm:t>
        <a:bodyPr/>
        <a:lstStyle/>
        <a:p>
          <a:endParaRPr lang="en-US"/>
        </a:p>
      </dgm:t>
    </dgm:pt>
    <dgm:pt modelId="{4FACE8EF-B20C-470D-9D88-9A50567C1309}" type="sibTrans" cxnId="{2660663E-7C64-46F0-9B53-2AD5A6DF45A3}">
      <dgm:prSet/>
      <dgm:spPr/>
      <dgm:t>
        <a:bodyPr/>
        <a:lstStyle/>
        <a:p>
          <a:endParaRPr lang="en-US"/>
        </a:p>
      </dgm:t>
    </dgm:pt>
    <dgm:pt modelId="{676E9433-B593-4AC1-80DC-EF6DEA631E27}">
      <dgm:prSet/>
      <dgm:spPr/>
      <dgm:t>
        <a:bodyPr/>
        <a:lstStyle/>
        <a:p>
          <a:r>
            <a:rPr lang="en-US" b="1"/>
            <a:t>Uncertainty in ROI and Long-term Value</a:t>
          </a:r>
          <a:r>
            <a:rPr lang="en-US"/>
            <a:t>: Predicting the potential impact of intelligent agents on productivity and revenue involves a high degree of uncertainty, as benefits may vary over time and are influenced by evolving technology and market dynamics.</a:t>
          </a:r>
        </a:p>
      </dgm:t>
    </dgm:pt>
    <dgm:pt modelId="{F42CB7D1-30EE-4551-9968-63D4B31D83A3}" type="parTrans" cxnId="{814CD7C5-4B57-401B-85C1-764F7C9AF746}">
      <dgm:prSet/>
      <dgm:spPr/>
      <dgm:t>
        <a:bodyPr/>
        <a:lstStyle/>
        <a:p>
          <a:endParaRPr lang="en-US"/>
        </a:p>
      </dgm:t>
    </dgm:pt>
    <dgm:pt modelId="{575EEC7C-5E67-4D07-9492-681722072A12}" type="sibTrans" cxnId="{814CD7C5-4B57-401B-85C1-764F7C9AF746}">
      <dgm:prSet/>
      <dgm:spPr/>
      <dgm:t>
        <a:bodyPr/>
        <a:lstStyle/>
        <a:p>
          <a:endParaRPr lang="en-US"/>
        </a:p>
      </dgm:t>
    </dgm:pt>
    <dgm:pt modelId="{EFCEE927-C314-437A-8528-77D483F17728}" type="pres">
      <dgm:prSet presAssocID="{2F82E850-DADF-4399-BD8D-B605112F4902}" presName="root" presStyleCnt="0">
        <dgm:presLayoutVars>
          <dgm:dir/>
          <dgm:resizeHandles val="exact"/>
        </dgm:presLayoutVars>
      </dgm:prSet>
      <dgm:spPr/>
    </dgm:pt>
    <dgm:pt modelId="{DEE1862E-BD69-45BF-80B0-6D888B7DB024}" type="pres">
      <dgm:prSet presAssocID="{99A822F9-C42D-4DE1-8797-279F2EF6C88D}" presName="compNode" presStyleCnt="0"/>
      <dgm:spPr/>
    </dgm:pt>
    <dgm:pt modelId="{4BFB2084-CEB8-426D-A874-7BE43046B5FD}" type="pres">
      <dgm:prSet presAssocID="{99A822F9-C42D-4DE1-8797-279F2EF6C88D}" presName="bgRect" presStyleLbl="bgShp" presStyleIdx="0" presStyleCnt="3"/>
      <dgm:spPr/>
    </dgm:pt>
    <dgm:pt modelId="{37318B7F-8F26-4CE1-996A-F5D5C0528AD7}" type="pres">
      <dgm:prSet presAssocID="{99A822F9-C42D-4DE1-8797-279F2EF6C8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514473F-7000-46D7-A7F5-854A43A604AD}" type="pres">
      <dgm:prSet presAssocID="{99A822F9-C42D-4DE1-8797-279F2EF6C88D}" presName="spaceRect" presStyleCnt="0"/>
      <dgm:spPr/>
    </dgm:pt>
    <dgm:pt modelId="{27F21CBB-03A4-408C-B11C-27F5F3B756FB}" type="pres">
      <dgm:prSet presAssocID="{99A822F9-C42D-4DE1-8797-279F2EF6C88D}" presName="parTx" presStyleLbl="revTx" presStyleIdx="0" presStyleCnt="3">
        <dgm:presLayoutVars>
          <dgm:chMax val="0"/>
          <dgm:chPref val="0"/>
        </dgm:presLayoutVars>
      </dgm:prSet>
      <dgm:spPr/>
    </dgm:pt>
    <dgm:pt modelId="{E34F5028-8977-406D-A0FF-420C1CD62710}" type="pres">
      <dgm:prSet presAssocID="{9F13EEF9-0FDA-4F35-BEB6-84A75C1ACA13}" presName="sibTrans" presStyleCnt="0"/>
      <dgm:spPr/>
    </dgm:pt>
    <dgm:pt modelId="{8551522C-D1DF-4486-B948-A025AFC02FE8}" type="pres">
      <dgm:prSet presAssocID="{4967CE8A-57D3-4F14-B1BD-74DF78CAA274}" presName="compNode" presStyleCnt="0"/>
      <dgm:spPr/>
    </dgm:pt>
    <dgm:pt modelId="{6F45D783-5D96-46B5-AF77-D1540631479E}" type="pres">
      <dgm:prSet presAssocID="{4967CE8A-57D3-4F14-B1BD-74DF78CAA274}" presName="bgRect" presStyleLbl="bgShp" presStyleIdx="1" presStyleCnt="3"/>
      <dgm:spPr/>
    </dgm:pt>
    <dgm:pt modelId="{E32E5AED-7853-4F88-9D69-E1A3F9978F39}" type="pres">
      <dgm:prSet presAssocID="{4967CE8A-57D3-4F14-B1BD-74DF78CAA27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3635A76-883E-4E95-9214-30C538477E57}" type="pres">
      <dgm:prSet presAssocID="{4967CE8A-57D3-4F14-B1BD-74DF78CAA274}" presName="spaceRect" presStyleCnt="0"/>
      <dgm:spPr/>
    </dgm:pt>
    <dgm:pt modelId="{0FC70E9D-FB61-4A21-BADB-CCC6F202E8EC}" type="pres">
      <dgm:prSet presAssocID="{4967CE8A-57D3-4F14-B1BD-74DF78CAA274}" presName="parTx" presStyleLbl="revTx" presStyleIdx="1" presStyleCnt="3">
        <dgm:presLayoutVars>
          <dgm:chMax val="0"/>
          <dgm:chPref val="0"/>
        </dgm:presLayoutVars>
      </dgm:prSet>
      <dgm:spPr/>
    </dgm:pt>
    <dgm:pt modelId="{EF508190-4887-4947-B0CD-83B6902C0792}" type="pres">
      <dgm:prSet presAssocID="{4FACE8EF-B20C-470D-9D88-9A50567C1309}" presName="sibTrans" presStyleCnt="0"/>
      <dgm:spPr/>
    </dgm:pt>
    <dgm:pt modelId="{4B47D341-1D6A-4FAE-A6B2-66CDC19B6C58}" type="pres">
      <dgm:prSet presAssocID="{676E9433-B593-4AC1-80DC-EF6DEA631E27}" presName="compNode" presStyleCnt="0"/>
      <dgm:spPr/>
    </dgm:pt>
    <dgm:pt modelId="{776437F0-EB08-4133-A970-073525346586}" type="pres">
      <dgm:prSet presAssocID="{676E9433-B593-4AC1-80DC-EF6DEA631E27}" presName="bgRect" presStyleLbl="bgShp" presStyleIdx="2" presStyleCnt="3"/>
      <dgm:spPr/>
    </dgm:pt>
    <dgm:pt modelId="{1F00E32B-AFFB-499E-8AF6-A1249CBD8B6E}" type="pres">
      <dgm:prSet presAssocID="{676E9433-B593-4AC1-80DC-EF6DEA631E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A94A3887-B164-4749-BE04-BCF6C508F08D}" type="pres">
      <dgm:prSet presAssocID="{676E9433-B593-4AC1-80DC-EF6DEA631E27}" presName="spaceRect" presStyleCnt="0"/>
      <dgm:spPr/>
    </dgm:pt>
    <dgm:pt modelId="{A098B4BE-1778-4440-8761-52AFC26C53B6}" type="pres">
      <dgm:prSet presAssocID="{676E9433-B593-4AC1-80DC-EF6DEA631E27}" presName="parTx" presStyleLbl="revTx" presStyleIdx="2" presStyleCnt="3">
        <dgm:presLayoutVars>
          <dgm:chMax val="0"/>
          <dgm:chPref val="0"/>
        </dgm:presLayoutVars>
      </dgm:prSet>
      <dgm:spPr/>
    </dgm:pt>
  </dgm:ptLst>
  <dgm:cxnLst>
    <dgm:cxn modelId="{C6A7BD27-FC47-407D-A58B-8F09326727F9}" type="presOf" srcId="{676E9433-B593-4AC1-80DC-EF6DEA631E27}" destId="{A098B4BE-1778-4440-8761-52AFC26C53B6}" srcOrd="0" destOrd="0" presId="urn:microsoft.com/office/officeart/2018/2/layout/IconVerticalSolidList"/>
    <dgm:cxn modelId="{0AFDEE28-3F18-4692-B21E-A4A2119BC5BC}" srcId="{2F82E850-DADF-4399-BD8D-B605112F4902}" destId="{99A822F9-C42D-4DE1-8797-279F2EF6C88D}" srcOrd="0" destOrd="0" parTransId="{7A2758A2-C4ED-476B-A8D2-71148755737B}" sibTransId="{9F13EEF9-0FDA-4F35-BEB6-84A75C1ACA13}"/>
    <dgm:cxn modelId="{2660663E-7C64-46F0-9B53-2AD5A6DF45A3}" srcId="{2F82E850-DADF-4399-BD8D-B605112F4902}" destId="{4967CE8A-57D3-4F14-B1BD-74DF78CAA274}" srcOrd="1" destOrd="0" parTransId="{5756E7F2-4151-4D9F-9795-C19A0CFF8D7C}" sibTransId="{4FACE8EF-B20C-470D-9D88-9A50567C1309}"/>
    <dgm:cxn modelId="{413E983F-36FE-49A3-A922-C76769082BFF}" type="presOf" srcId="{4967CE8A-57D3-4F14-B1BD-74DF78CAA274}" destId="{0FC70E9D-FB61-4A21-BADB-CCC6F202E8EC}" srcOrd="0" destOrd="0" presId="urn:microsoft.com/office/officeart/2018/2/layout/IconVerticalSolidList"/>
    <dgm:cxn modelId="{3084BD58-841E-42BC-8B7F-9946D66DFD2A}" type="presOf" srcId="{2F82E850-DADF-4399-BD8D-B605112F4902}" destId="{EFCEE927-C314-437A-8528-77D483F17728}" srcOrd="0" destOrd="0" presId="urn:microsoft.com/office/officeart/2018/2/layout/IconVerticalSolidList"/>
    <dgm:cxn modelId="{33302788-7446-4697-9C7F-2B7DF448A707}" type="presOf" srcId="{99A822F9-C42D-4DE1-8797-279F2EF6C88D}" destId="{27F21CBB-03A4-408C-B11C-27F5F3B756FB}" srcOrd="0" destOrd="0" presId="urn:microsoft.com/office/officeart/2018/2/layout/IconVerticalSolidList"/>
    <dgm:cxn modelId="{814CD7C5-4B57-401B-85C1-764F7C9AF746}" srcId="{2F82E850-DADF-4399-BD8D-B605112F4902}" destId="{676E9433-B593-4AC1-80DC-EF6DEA631E27}" srcOrd="2" destOrd="0" parTransId="{F42CB7D1-30EE-4551-9968-63D4B31D83A3}" sibTransId="{575EEC7C-5E67-4D07-9492-681722072A12}"/>
    <dgm:cxn modelId="{4CCF9ABE-06A9-438A-B294-15C75493C5DC}" type="presParOf" srcId="{EFCEE927-C314-437A-8528-77D483F17728}" destId="{DEE1862E-BD69-45BF-80B0-6D888B7DB024}" srcOrd="0" destOrd="0" presId="urn:microsoft.com/office/officeart/2018/2/layout/IconVerticalSolidList"/>
    <dgm:cxn modelId="{6541D0A9-53CE-404B-B03A-00EF3B5A35C0}" type="presParOf" srcId="{DEE1862E-BD69-45BF-80B0-6D888B7DB024}" destId="{4BFB2084-CEB8-426D-A874-7BE43046B5FD}" srcOrd="0" destOrd="0" presId="urn:microsoft.com/office/officeart/2018/2/layout/IconVerticalSolidList"/>
    <dgm:cxn modelId="{05072975-1347-43F8-9EB5-3D6CBD7742C9}" type="presParOf" srcId="{DEE1862E-BD69-45BF-80B0-6D888B7DB024}" destId="{37318B7F-8F26-4CE1-996A-F5D5C0528AD7}" srcOrd="1" destOrd="0" presId="urn:microsoft.com/office/officeart/2018/2/layout/IconVerticalSolidList"/>
    <dgm:cxn modelId="{79C500A8-6630-4D26-8E43-3E84A769D22C}" type="presParOf" srcId="{DEE1862E-BD69-45BF-80B0-6D888B7DB024}" destId="{8514473F-7000-46D7-A7F5-854A43A604AD}" srcOrd="2" destOrd="0" presId="urn:microsoft.com/office/officeart/2018/2/layout/IconVerticalSolidList"/>
    <dgm:cxn modelId="{EFF0F7CC-A7E6-4B34-A0E7-584C7F0FF978}" type="presParOf" srcId="{DEE1862E-BD69-45BF-80B0-6D888B7DB024}" destId="{27F21CBB-03A4-408C-B11C-27F5F3B756FB}" srcOrd="3" destOrd="0" presId="urn:microsoft.com/office/officeart/2018/2/layout/IconVerticalSolidList"/>
    <dgm:cxn modelId="{88FDF241-0B65-4D07-B8E0-9FF06D70C94F}" type="presParOf" srcId="{EFCEE927-C314-437A-8528-77D483F17728}" destId="{E34F5028-8977-406D-A0FF-420C1CD62710}" srcOrd="1" destOrd="0" presId="urn:microsoft.com/office/officeart/2018/2/layout/IconVerticalSolidList"/>
    <dgm:cxn modelId="{1676B019-2647-4044-B580-7470E466DF07}" type="presParOf" srcId="{EFCEE927-C314-437A-8528-77D483F17728}" destId="{8551522C-D1DF-4486-B948-A025AFC02FE8}" srcOrd="2" destOrd="0" presId="urn:microsoft.com/office/officeart/2018/2/layout/IconVerticalSolidList"/>
    <dgm:cxn modelId="{E3BD3015-1C19-46E8-9D2A-474F18FF81FC}" type="presParOf" srcId="{8551522C-D1DF-4486-B948-A025AFC02FE8}" destId="{6F45D783-5D96-46B5-AF77-D1540631479E}" srcOrd="0" destOrd="0" presId="urn:microsoft.com/office/officeart/2018/2/layout/IconVerticalSolidList"/>
    <dgm:cxn modelId="{DE5814EE-2AEF-45FF-8800-D1BB24E04922}" type="presParOf" srcId="{8551522C-D1DF-4486-B948-A025AFC02FE8}" destId="{E32E5AED-7853-4F88-9D69-E1A3F9978F39}" srcOrd="1" destOrd="0" presId="urn:microsoft.com/office/officeart/2018/2/layout/IconVerticalSolidList"/>
    <dgm:cxn modelId="{48534599-310E-48FF-990D-69EC9289B497}" type="presParOf" srcId="{8551522C-D1DF-4486-B948-A025AFC02FE8}" destId="{93635A76-883E-4E95-9214-30C538477E57}" srcOrd="2" destOrd="0" presId="urn:microsoft.com/office/officeart/2018/2/layout/IconVerticalSolidList"/>
    <dgm:cxn modelId="{2E6FA888-B8A2-47FD-8342-B522C4CB17D1}" type="presParOf" srcId="{8551522C-D1DF-4486-B948-A025AFC02FE8}" destId="{0FC70E9D-FB61-4A21-BADB-CCC6F202E8EC}" srcOrd="3" destOrd="0" presId="urn:microsoft.com/office/officeart/2018/2/layout/IconVerticalSolidList"/>
    <dgm:cxn modelId="{564B1B91-42F3-4E26-AF60-3201C61C0F08}" type="presParOf" srcId="{EFCEE927-C314-437A-8528-77D483F17728}" destId="{EF508190-4887-4947-B0CD-83B6902C0792}" srcOrd="3" destOrd="0" presId="urn:microsoft.com/office/officeart/2018/2/layout/IconVerticalSolidList"/>
    <dgm:cxn modelId="{B2B9E319-3211-4648-B356-98C915624007}" type="presParOf" srcId="{EFCEE927-C314-437A-8528-77D483F17728}" destId="{4B47D341-1D6A-4FAE-A6B2-66CDC19B6C58}" srcOrd="4" destOrd="0" presId="urn:microsoft.com/office/officeart/2018/2/layout/IconVerticalSolidList"/>
    <dgm:cxn modelId="{E9C371BC-4A60-4CBC-A33E-055F80AE08E4}" type="presParOf" srcId="{4B47D341-1D6A-4FAE-A6B2-66CDC19B6C58}" destId="{776437F0-EB08-4133-A970-073525346586}" srcOrd="0" destOrd="0" presId="urn:microsoft.com/office/officeart/2018/2/layout/IconVerticalSolidList"/>
    <dgm:cxn modelId="{764D2227-1164-43DD-9BE4-FD0947F3F9B2}" type="presParOf" srcId="{4B47D341-1D6A-4FAE-A6B2-66CDC19B6C58}" destId="{1F00E32B-AFFB-499E-8AF6-A1249CBD8B6E}" srcOrd="1" destOrd="0" presId="urn:microsoft.com/office/officeart/2018/2/layout/IconVerticalSolidList"/>
    <dgm:cxn modelId="{CD5A0115-6834-44A4-88A7-CD166F14147F}" type="presParOf" srcId="{4B47D341-1D6A-4FAE-A6B2-66CDC19B6C58}" destId="{A94A3887-B164-4749-BE04-BCF6C508F08D}" srcOrd="2" destOrd="0" presId="urn:microsoft.com/office/officeart/2018/2/layout/IconVerticalSolidList"/>
    <dgm:cxn modelId="{915A2591-EAEA-433B-A625-E3EF5E3EACB4}" type="presParOf" srcId="{4B47D341-1D6A-4FAE-A6B2-66CDC19B6C58}" destId="{A098B4BE-1778-4440-8761-52AFC26C53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F06C8A-7DD8-46EC-9888-FABBC90C1043}"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0710D74F-9700-4527-8118-D51D95CA2DD4}">
      <dgm:prSet/>
      <dgm:spPr/>
      <dgm:t>
        <a:bodyPr/>
        <a:lstStyle/>
        <a:p>
          <a:r>
            <a:rPr lang="en-US" b="1"/>
            <a:t>Rapid Progress</a:t>
          </a:r>
          <a:r>
            <a:rPr lang="en-US"/>
            <a:t>: Improvements in multi-agent collaboration, autonomy, and decision-making are occurring rapidly due to advancements in AI research.</a:t>
          </a:r>
          <a:br>
            <a:rPr lang="en-US"/>
          </a:br>
          <a:endParaRPr lang="en-US"/>
        </a:p>
      </dgm:t>
    </dgm:pt>
    <dgm:pt modelId="{D2AA910F-4A34-47FA-93C9-D2035BB152CA}" type="parTrans" cxnId="{B07CFABA-AEFD-4B55-B5E0-F6D7B82F2D2C}">
      <dgm:prSet/>
      <dgm:spPr/>
      <dgm:t>
        <a:bodyPr/>
        <a:lstStyle/>
        <a:p>
          <a:endParaRPr lang="en-US"/>
        </a:p>
      </dgm:t>
    </dgm:pt>
    <dgm:pt modelId="{4C8DB1C2-278D-4819-8A1E-667AB7A904B3}" type="sibTrans" cxnId="{B07CFABA-AEFD-4B55-B5E0-F6D7B82F2D2C}">
      <dgm:prSet phldrT="1" phldr="0"/>
      <dgm:spPr/>
      <dgm:t>
        <a:bodyPr/>
        <a:lstStyle/>
        <a:p>
          <a:r>
            <a:rPr lang="en-US"/>
            <a:t>1</a:t>
          </a:r>
        </a:p>
      </dgm:t>
    </dgm:pt>
    <dgm:pt modelId="{8E3CB8B9-3ADE-41F0-9976-1214EF0E59E5}">
      <dgm:prSet/>
      <dgm:spPr/>
      <dgm:t>
        <a:bodyPr/>
        <a:lstStyle/>
        <a:p>
          <a:r>
            <a:rPr lang="en-US" b="1"/>
            <a:t>Moore's Law for AI</a:t>
          </a:r>
          <a:r>
            <a:rPr lang="en-US"/>
            <a:t>: Similar exponential improvements in processing power and software efficiency are accelerating agent capabilities.</a:t>
          </a:r>
          <a:br>
            <a:rPr lang="en-US"/>
          </a:br>
          <a:endParaRPr lang="en-US"/>
        </a:p>
      </dgm:t>
    </dgm:pt>
    <dgm:pt modelId="{D38B9558-4B0D-4867-A0D9-35BD2D8F8732}" type="parTrans" cxnId="{C3716C69-CE20-4B45-AF9C-9724A277EC3D}">
      <dgm:prSet/>
      <dgm:spPr/>
      <dgm:t>
        <a:bodyPr/>
        <a:lstStyle/>
        <a:p>
          <a:endParaRPr lang="en-US"/>
        </a:p>
      </dgm:t>
    </dgm:pt>
    <dgm:pt modelId="{A0625735-B50B-4365-901A-6C70C92F1E7B}" type="sibTrans" cxnId="{C3716C69-CE20-4B45-AF9C-9724A277EC3D}">
      <dgm:prSet phldrT="2" phldr="0"/>
      <dgm:spPr/>
      <dgm:t>
        <a:bodyPr/>
        <a:lstStyle/>
        <a:p>
          <a:r>
            <a:rPr lang="en-US"/>
            <a:t>2</a:t>
          </a:r>
        </a:p>
      </dgm:t>
    </dgm:pt>
    <dgm:pt modelId="{9D677061-6401-4436-B73F-7F225FDFE701}">
      <dgm:prSet/>
      <dgm:spPr/>
      <dgm:t>
        <a:bodyPr/>
        <a:lstStyle/>
        <a:p>
          <a:r>
            <a:rPr lang="en-US" b="1"/>
            <a:t>Tooling</a:t>
          </a:r>
          <a:r>
            <a:rPr lang="en-US"/>
            <a:t>: Integration with tools like reinforcement learning and real-time data processing is making agents smarter and more adaptable.</a:t>
          </a:r>
        </a:p>
      </dgm:t>
    </dgm:pt>
    <dgm:pt modelId="{9BC95965-AB8C-4647-B7E4-74A3841FF63B}" type="parTrans" cxnId="{C727015D-E7AD-4525-B69D-28564971816A}">
      <dgm:prSet/>
      <dgm:spPr/>
      <dgm:t>
        <a:bodyPr/>
        <a:lstStyle/>
        <a:p>
          <a:endParaRPr lang="en-US"/>
        </a:p>
      </dgm:t>
    </dgm:pt>
    <dgm:pt modelId="{F48D9834-4B7D-43D6-81BC-32F8EA7AF91C}" type="sibTrans" cxnId="{C727015D-E7AD-4525-B69D-28564971816A}">
      <dgm:prSet phldrT="3" phldr="0"/>
      <dgm:spPr/>
      <dgm:t>
        <a:bodyPr/>
        <a:lstStyle/>
        <a:p>
          <a:r>
            <a:rPr lang="en-US"/>
            <a:t>3</a:t>
          </a:r>
        </a:p>
      </dgm:t>
    </dgm:pt>
    <dgm:pt modelId="{4F961C89-5C1B-7148-8535-00EDB223C5EA}" type="pres">
      <dgm:prSet presAssocID="{ABF06C8A-7DD8-46EC-9888-FABBC90C1043}" presName="Name0" presStyleCnt="0">
        <dgm:presLayoutVars>
          <dgm:animLvl val="lvl"/>
          <dgm:resizeHandles val="exact"/>
        </dgm:presLayoutVars>
      </dgm:prSet>
      <dgm:spPr/>
    </dgm:pt>
    <dgm:pt modelId="{6DD302BE-B4D4-3A4A-AF14-C471263AC552}" type="pres">
      <dgm:prSet presAssocID="{0710D74F-9700-4527-8118-D51D95CA2DD4}" presName="compositeNode" presStyleCnt="0">
        <dgm:presLayoutVars>
          <dgm:bulletEnabled val="1"/>
        </dgm:presLayoutVars>
      </dgm:prSet>
      <dgm:spPr/>
    </dgm:pt>
    <dgm:pt modelId="{3C9E2F6C-E316-5D4D-A127-FE4A47E2A0E1}" type="pres">
      <dgm:prSet presAssocID="{0710D74F-9700-4527-8118-D51D95CA2DD4}" presName="bgRect" presStyleLbl="bgAccFollowNode1" presStyleIdx="0" presStyleCnt="3"/>
      <dgm:spPr/>
    </dgm:pt>
    <dgm:pt modelId="{A7D0F349-E396-6441-A4E6-653C9A36CA1A}" type="pres">
      <dgm:prSet presAssocID="{4C8DB1C2-278D-4819-8A1E-667AB7A904B3}" presName="sibTransNodeCircle" presStyleLbl="alignNode1" presStyleIdx="0" presStyleCnt="6">
        <dgm:presLayoutVars>
          <dgm:chMax val="0"/>
          <dgm:bulletEnabled/>
        </dgm:presLayoutVars>
      </dgm:prSet>
      <dgm:spPr/>
    </dgm:pt>
    <dgm:pt modelId="{356C7F03-7AC7-4546-A8DE-546CE599B849}" type="pres">
      <dgm:prSet presAssocID="{0710D74F-9700-4527-8118-D51D95CA2DD4}" presName="bottomLine" presStyleLbl="alignNode1" presStyleIdx="1" presStyleCnt="6">
        <dgm:presLayoutVars/>
      </dgm:prSet>
      <dgm:spPr/>
    </dgm:pt>
    <dgm:pt modelId="{F804E27F-1AFB-BF49-86FF-B183AE8EA3B0}" type="pres">
      <dgm:prSet presAssocID="{0710D74F-9700-4527-8118-D51D95CA2DD4}" presName="nodeText" presStyleLbl="bgAccFollowNode1" presStyleIdx="0" presStyleCnt="3">
        <dgm:presLayoutVars>
          <dgm:bulletEnabled val="1"/>
        </dgm:presLayoutVars>
      </dgm:prSet>
      <dgm:spPr/>
    </dgm:pt>
    <dgm:pt modelId="{ACD43DB8-6213-004E-A9D4-2D73A31D9523}" type="pres">
      <dgm:prSet presAssocID="{4C8DB1C2-278D-4819-8A1E-667AB7A904B3}" presName="sibTrans" presStyleCnt="0"/>
      <dgm:spPr/>
    </dgm:pt>
    <dgm:pt modelId="{B7CC0D6B-95F6-874A-8509-60266D77E4BF}" type="pres">
      <dgm:prSet presAssocID="{8E3CB8B9-3ADE-41F0-9976-1214EF0E59E5}" presName="compositeNode" presStyleCnt="0">
        <dgm:presLayoutVars>
          <dgm:bulletEnabled val="1"/>
        </dgm:presLayoutVars>
      </dgm:prSet>
      <dgm:spPr/>
    </dgm:pt>
    <dgm:pt modelId="{DD8F9990-BD9B-A945-BAD5-67A035091980}" type="pres">
      <dgm:prSet presAssocID="{8E3CB8B9-3ADE-41F0-9976-1214EF0E59E5}" presName="bgRect" presStyleLbl="bgAccFollowNode1" presStyleIdx="1" presStyleCnt="3"/>
      <dgm:spPr/>
    </dgm:pt>
    <dgm:pt modelId="{86ACEE97-BF34-E24A-9334-77EFF3CF8506}" type="pres">
      <dgm:prSet presAssocID="{A0625735-B50B-4365-901A-6C70C92F1E7B}" presName="sibTransNodeCircle" presStyleLbl="alignNode1" presStyleIdx="2" presStyleCnt="6">
        <dgm:presLayoutVars>
          <dgm:chMax val="0"/>
          <dgm:bulletEnabled/>
        </dgm:presLayoutVars>
      </dgm:prSet>
      <dgm:spPr/>
    </dgm:pt>
    <dgm:pt modelId="{FA6A8998-2F37-BF4D-A4CB-C72F33F2B703}" type="pres">
      <dgm:prSet presAssocID="{8E3CB8B9-3ADE-41F0-9976-1214EF0E59E5}" presName="bottomLine" presStyleLbl="alignNode1" presStyleIdx="3" presStyleCnt="6">
        <dgm:presLayoutVars/>
      </dgm:prSet>
      <dgm:spPr/>
    </dgm:pt>
    <dgm:pt modelId="{B6163830-D1D0-B740-BAA6-EDEF03A4B075}" type="pres">
      <dgm:prSet presAssocID="{8E3CB8B9-3ADE-41F0-9976-1214EF0E59E5}" presName="nodeText" presStyleLbl="bgAccFollowNode1" presStyleIdx="1" presStyleCnt="3">
        <dgm:presLayoutVars>
          <dgm:bulletEnabled val="1"/>
        </dgm:presLayoutVars>
      </dgm:prSet>
      <dgm:spPr/>
    </dgm:pt>
    <dgm:pt modelId="{9FE26436-1F39-5640-8782-1108777F7AA0}" type="pres">
      <dgm:prSet presAssocID="{A0625735-B50B-4365-901A-6C70C92F1E7B}" presName="sibTrans" presStyleCnt="0"/>
      <dgm:spPr/>
    </dgm:pt>
    <dgm:pt modelId="{0638946B-36C9-3F4E-815D-0E67DFDA349B}" type="pres">
      <dgm:prSet presAssocID="{9D677061-6401-4436-B73F-7F225FDFE701}" presName="compositeNode" presStyleCnt="0">
        <dgm:presLayoutVars>
          <dgm:bulletEnabled val="1"/>
        </dgm:presLayoutVars>
      </dgm:prSet>
      <dgm:spPr/>
    </dgm:pt>
    <dgm:pt modelId="{DE2630C2-866A-DE42-B210-7840E0D06836}" type="pres">
      <dgm:prSet presAssocID="{9D677061-6401-4436-B73F-7F225FDFE701}" presName="bgRect" presStyleLbl="bgAccFollowNode1" presStyleIdx="2" presStyleCnt="3"/>
      <dgm:spPr/>
    </dgm:pt>
    <dgm:pt modelId="{C2F2BE19-AA1A-AD48-B84D-17C7935E65B3}" type="pres">
      <dgm:prSet presAssocID="{F48D9834-4B7D-43D6-81BC-32F8EA7AF91C}" presName="sibTransNodeCircle" presStyleLbl="alignNode1" presStyleIdx="4" presStyleCnt="6">
        <dgm:presLayoutVars>
          <dgm:chMax val="0"/>
          <dgm:bulletEnabled/>
        </dgm:presLayoutVars>
      </dgm:prSet>
      <dgm:spPr/>
    </dgm:pt>
    <dgm:pt modelId="{978F86F6-6315-C645-A039-BDE543409509}" type="pres">
      <dgm:prSet presAssocID="{9D677061-6401-4436-B73F-7F225FDFE701}" presName="bottomLine" presStyleLbl="alignNode1" presStyleIdx="5" presStyleCnt="6">
        <dgm:presLayoutVars/>
      </dgm:prSet>
      <dgm:spPr/>
    </dgm:pt>
    <dgm:pt modelId="{E02AB36B-8367-2C4C-BF04-8E1F2221C741}" type="pres">
      <dgm:prSet presAssocID="{9D677061-6401-4436-B73F-7F225FDFE701}" presName="nodeText" presStyleLbl="bgAccFollowNode1" presStyleIdx="2" presStyleCnt="3">
        <dgm:presLayoutVars>
          <dgm:bulletEnabled val="1"/>
        </dgm:presLayoutVars>
      </dgm:prSet>
      <dgm:spPr/>
    </dgm:pt>
  </dgm:ptLst>
  <dgm:cxnLst>
    <dgm:cxn modelId="{92E1B917-61B2-CE46-9F2B-78A6055E6F81}" type="presOf" srcId="{8E3CB8B9-3ADE-41F0-9976-1214EF0E59E5}" destId="{B6163830-D1D0-B740-BAA6-EDEF03A4B075}" srcOrd="1" destOrd="0" presId="urn:microsoft.com/office/officeart/2016/7/layout/BasicLinearProcessNumbered"/>
    <dgm:cxn modelId="{8D4A5336-79D3-5548-B3EB-FDCF2DECF0D4}" type="presOf" srcId="{4C8DB1C2-278D-4819-8A1E-667AB7A904B3}" destId="{A7D0F349-E396-6441-A4E6-653C9A36CA1A}" srcOrd="0" destOrd="0" presId="urn:microsoft.com/office/officeart/2016/7/layout/BasicLinearProcessNumbered"/>
    <dgm:cxn modelId="{C727015D-E7AD-4525-B69D-28564971816A}" srcId="{ABF06C8A-7DD8-46EC-9888-FABBC90C1043}" destId="{9D677061-6401-4436-B73F-7F225FDFE701}" srcOrd="2" destOrd="0" parTransId="{9BC95965-AB8C-4647-B7E4-74A3841FF63B}" sibTransId="{F48D9834-4B7D-43D6-81BC-32F8EA7AF91C}"/>
    <dgm:cxn modelId="{C3716C69-CE20-4B45-AF9C-9724A277EC3D}" srcId="{ABF06C8A-7DD8-46EC-9888-FABBC90C1043}" destId="{8E3CB8B9-3ADE-41F0-9976-1214EF0E59E5}" srcOrd="1" destOrd="0" parTransId="{D38B9558-4B0D-4867-A0D9-35BD2D8F8732}" sibTransId="{A0625735-B50B-4365-901A-6C70C92F1E7B}"/>
    <dgm:cxn modelId="{5395D272-2BB1-8041-A215-3AEE3E8FA186}" type="presOf" srcId="{0710D74F-9700-4527-8118-D51D95CA2DD4}" destId="{F804E27F-1AFB-BF49-86FF-B183AE8EA3B0}" srcOrd="1" destOrd="0" presId="urn:microsoft.com/office/officeart/2016/7/layout/BasicLinearProcessNumbered"/>
    <dgm:cxn modelId="{264C1F99-4C13-8549-B9DE-1E5E808F2CA3}" type="presOf" srcId="{0710D74F-9700-4527-8118-D51D95CA2DD4}" destId="{3C9E2F6C-E316-5D4D-A127-FE4A47E2A0E1}" srcOrd="0" destOrd="0" presId="urn:microsoft.com/office/officeart/2016/7/layout/BasicLinearProcessNumbered"/>
    <dgm:cxn modelId="{DF69A19E-A868-1545-955E-A444508D7205}" type="presOf" srcId="{ABF06C8A-7DD8-46EC-9888-FABBC90C1043}" destId="{4F961C89-5C1B-7148-8535-00EDB223C5EA}" srcOrd="0" destOrd="0" presId="urn:microsoft.com/office/officeart/2016/7/layout/BasicLinearProcessNumbered"/>
    <dgm:cxn modelId="{376B11A1-03DA-E740-9244-6EEA663BB2F0}" type="presOf" srcId="{9D677061-6401-4436-B73F-7F225FDFE701}" destId="{DE2630C2-866A-DE42-B210-7840E0D06836}" srcOrd="0" destOrd="0" presId="urn:microsoft.com/office/officeart/2016/7/layout/BasicLinearProcessNumbered"/>
    <dgm:cxn modelId="{6AEB4BA9-3EF4-FE49-9505-FB8EC4332F2F}" type="presOf" srcId="{A0625735-B50B-4365-901A-6C70C92F1E7B}" destId="{86ACEE97-BF34-E24A-9334-77EFF3CF8506}" srcOrd="0" destOrd="0" presId="urn:microsoft.com/office/officeart/2016/7/layout/BasicLinearProcessNumbered"/>
    <dgm:cxn modelId="{B07CFABA-AEFD-4B55-B5E0-F6D7B82F2D2C}" srcId="{ABF06C8A-7DD8-46EC-9888-FABBC90C1043}" destId="{0710D74F-9700-4527-8118-D51D95CA2DD4}" srcOrd="0" destOrd="0" parTransId="{D2AA910F-4A34-47FA-93C9-D2035BB152CA}" sibTransId="{4C8DB1C2-278D-4819-8A1E-667AB7A904B3}"/>
    <dgm:cxn modelId="{6E1BD4BD-1E36-8641-AD53-1237A813EE87}" type="presOf" srcId="{F48D9834-4B7D-43D6-81BC-32F8EA7AF91C}" destId="{C2F2BE19-AA1A-AD48-B84D-17C7935E65B3}" srcOrd="0" destOrd="0" presId="urn:microsoft.com/office/officeart/2016/7/layout/BasicLinearProcessNumbered"/>
    <dgm:cxn modelId="{DFD0C2DC-D62E-EA4D-BE2D-15447E0DA7A4}" type="presOf" srcId="{8E3CB8B9-3ADE-41F0-9976-1214EF0E59E5}" destId="{DD8F9990-BD9B-A945-BAD5-67A035091980}" srcOrd="0" destOrd="0" presId="urn:microsoft.com/office/officeart/2016/7/layout/BasicLinearProcessNumbered"/>
    <dgm:cxn modelId="{2196E4F5-670B-2B41-A957-199D439C5F72}" type="presOf" srcId="{9D677061-6401-4436-B73F-7F225FDFE701}" destId="{E02AB36B-8367-2C4C-BF04-8E1F2221C741}" srcOrd="1" destOrd="0" presId="urn:microsoft.com/office/officeart/2016/7/layout/BasicLinearProcessNumbered"/>
    <dgm:cxn modelId="{7DAC1FF0-A7AF-F947-AE2B-4FEF8F1E111F}" type="presParOf" srcId="{4F961C89-5C1B-7148-8535-00EDB223C5EA}" destId="{6DD302BE-B4D4-3A4A-AF14-C471263AC552}" srcOrd="0" destOrd="0" presId="urn:microsoft.com/office/officeart/2016/7/layout/BasicLinearProcessNumbered"/>
    <dgm:cxn modelId="{882EAA98-B3FC-AD48-AFE8-217F439A3E1C}" type="presParOf" srcId="{6DD302BE-B4D4-3A4A-AF14-C471263AC552}" destId="{3C9E2F6C-E316-5D4D-A127-FE4A47E2A0E1}" srcOrd="0" destOrd="0" presId="urn:microsoft.com/office/officeart/2016/7/layout/BasicLinearProcessNumbered"/>
    <dgm:cxn modelId="{944586F1-1020-6C4E-9379-05DA3414D5EE}" type="presParOf" srcId="{6DD302BE-B4D4-3A4A-AF14-C471263AC552}" destId="{A7D0F349-E396-6441-A4E6-653C9A36CA1A}" srcOrd="1" destOrd="0" presId="urn:microsoft.com/office/officeart/2016/7/layout/BasicLinearProcessNumbered"/>
    <dgm:cxn modelId="{E6C99F80-8026-E34A-AFC1-FAEA08DE9D07}" type="presParOf" srcId="{6DD302BE-B4D4-3A4A-AF14-C471263AC552}" destId="{356C7F03-7AC7-4546-A8DE-546CE599B849}" srcOrd="2" destOrd="0" presId="urn:microsoft.com/office/officeart/2016/7/layout/BasicLinearProcessNumbered"/>
    <dgm:cxn modelId="{7E0581E3-0C60-F84B-9643-66780CB494B6}" type="presParOf" srcId="{6DD302BE-B4D4-3A4A-AF14-C471263AC552}" destId="{F804E27F-1AFB-BF49-86FF-B183AE8EA3B0}" srcOrd="3" destOrd="0" presId="urn:microsoft.com/office/officeart/2016/7/layout/BasicLinearProcessNumbered"/>
    <dgm:cxn modelId="{3C28AF39-2573-E448-84AA-88C6111EBA71}" type="presParOf" srcId="{4F961C89-5C1B-7148-8535-00EDB223C5EA}" destId="{ACD43DB8-6213-004E-A9D4-2D73A31D9523}" srcOrd="1" destOrd="0" presId="urn:microsoft.com/office/officeart/2016/7/layout/BasicLinearProcessNumbered"/>
    <dgm:cxn modelId="{0AEBBD6C-C092-7A40-B125-7A908AC0FDEC}" type="presParOf" srcId="{4F961C89-5C1B-7148-8535-00EDB223C5EA}" destId="{B7CC0D6B-95F6-874A-8509-60266D77E4BF}" srcOrd="2" destOrd="0" presId="urn:microsoft.com/office/officeart/2016/7/layout/BasicLinearProcessNumbered"/>
    <dgm:cxn modelId="{D2A429B1-858E-2E45-BB40-6D57C3F3B581}" type="presParOf" srcId="{B7CC0D6B-95F6-874A-8509-60266D77E4BF}" destId="{DD8F9990-BD9B-A945-BAD5-67A035091980}" srcOrd="0" destOrd="0" presId="urn:microsoft.com/office/officeart/2016/7/layout/BasicLinearProcessNumbered"/>
    <dgm:cxn modelId="{2B674453-A129-F745-923E-0CA118C869EA}" type="presParOf" srcId="{B7CC0D6B-95F6-874A-8509-60266D77E4BF}" destId="{86ACEE97-BF34-E24A-9334-77EFF3CF8506}" srcOrd="1" destOrd="0" presId="urn:microsoft.com/office/officeart/2016/7/layout/BasicLinearProcessNumbered"/>
    <dgm:cxn modelId="{6DE40FB8-03C8-5547-9B75-D7913C87F971}" type="presParOf" srcId="{B7CC0D6B-95F6-874A-8509-60266D77E4BF}" destId="{FA6A8998-2F37-BF4D-A4CB-C72F33F2B703}" srcOrd="2" destOrd="0" presId="urn:microsoft.com/office/officeart/2016/7/layout/BasicLinearProcessNumbered"/>
    <dgm:cxn modelId="{1A0A122B-1344-9D4A-9D0E-06390C3ED4FF}" type="presParOf" srcId="{B7CC0D6B-95F6-874A-8509-60266D77E4BF}" destId="{B6163830-D1D0-B740-BAA6-EDEF03A4B075}" srcOrd="3" destOrd="0" presId="urn:microsoft.com/office/officeart/2016/7/layout/BasicLinearProcessNumbered"/>
    <dgm:cxn modelId="{8B6E5CE2-0B80-184A-96FF-19F3F57DD40C}" type="presParOf" srcId="{4F961C89-5C1B-7148-8535-00EDB223C5EA}" destId="{9FE26436-1F39-5640-8782-1108777F7AA0}" srcOrd="3" destOrd="0" presId="urn:microsoft.com/office/officeart/2016/7/layout/BasicLinearProcessNumbered"/>
    <dgm:cxn modelId="{1B2A453D-392B-3644-998A-E96214B65254}" type="presParOf" srcId="{4F961C89-5C1B-7148-8535-00EDB223C5EA}" destId="{0638946B-36C9-3F4E-815D-0E67DFDA349B}" srcOrd="4" destOrd="0" presId="urn:microsoft.com/office/officeart/2016/7/layout/BasicLinearProcessNumbered"/>
    <dgm:cxn modelId="{CE6BF4DC-B1A5-9D43-9593-6A323DB3C9C8}" type="presParOf" srcId="{0638946B-36C9-3F4E-815D-0E67DFDA349B}" destId="{DE2630C2-866A-DE42-B210-7840E0D06836}" srcOrd="0" destOrd="0" presId="urn:microsoft.com/office/officeart/2016/7/layout/BasicLinearProcessNumbered"/>
    <dgm:cxn modelId="{394BC621-AF00-C14B-86A3-B27AB62E1954}" type="presParOf" srcId="{0638946B-36C9-3F4E-815D-0E67DFDA349B}" destId="{C2F2BE19-AA1A-AD48-B84D-17C7935E65B3}" srcOrd="1" destOrd="0" presId="urn:microsoft.com/office/officeart/2016/7/layout/BasicLinearProcessNumbered"/>
    <dgm:cxn modelId="{EA671368-C0C0-AF4F-9BDB-D04C1CE6D575}" type="presParOf" srcId="{0638946B-36C9-3F4E-815D-0E67DFDA349B}" destId="{978F86F6-6315-C645-A039-BDE543409509}" srcOrd="2" destOrd="0" presId="urn:microsoft.com/office/officeart/2016/7/layout/BasicLinearProcessNumbered"/>
    <dgm:cxn modelId="{F1DDAE19-C452-8C4F-B70D-7794965CC24D}" type="presParOf" srcId="{0638946B-36C9-3F4E-815D-0E67DFDA349B}" destId="{E02AB36B-8367-2C4C-BF04-8E1F2221C74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B2084-CEB8-426D-A874-7BE43046B5FD}">
      <dsp:nvSpPr>
        <dsp:cNvPr id="0" name=""/>
        <dsp:cNvSpPr/>
      </dsp:nvSpPr>
      <dsp:spPr>
        <a:xfrm>
          <a:off x="0" y="531"/>
          <a:ext cx="10515600" cy="12447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18B7F-8F26-4CE1-996A-F5D5C0528AD7}">
      <dsp:nvSpPr>
        <dsp:cNvPr id="0" name=""/>
        <dsp:cNvSpPr/>
      </dsp:nvSpPr>
      <dsp:spPr>
        <a:xfrm>
          <a:off x="376536" y="280600"/>
          <a:ext cx="684612" cy="6846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F21CBB-03A4-408C-B11C-27F5F3B756FB}">
      <dsp:nvSpPr>
        <dsp:cNvPr id="0" name=""/>
        <dsp:cNvSpPr/>
      </dsp:nvSpPr>
      <dsp:spPr>
        <a:xfrm>
          <a:off x="1437685" y="531"/>
          <a:ext cx="9077914" cy="1244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6" tIns="131736" rIns="131736" bIns="131736" numCol="1" spcCol="1270" anchor="ctr" anchorCtr="0">
          <a:noAutofit/>
        </a:bodyPr>
        <a:lstStyle/>
        <a:p>
          <a:pPr marL="0" lvl="0" indent="0" algn="l" defTabSz="755650">
            <a:lnSpc>
              <a:spcPct val="90000"/>
            </a:lnSpc>
            <a:spcBef>
              <a:spcPct val="0"/>
            </a:spcBef>
            <a:spcAft>
              <a:spcPct val="35000"/>
            </a:spcAft>
            <a:buNone/>
          </a:pPr>
          <a:r>
            <a:rPr lang="en-US" sz="1700" b="1" kern="1200" dirty="0"/>
            <a:t>Data Quality and Availability</a:t>
          </a:r>
          <a:r>
            <a:rPr lang="en-US" sz="1700" kern="1200" dirty="0"/>
            <a:t>: Ensuring access to high-quality, relevant, and up-to-date data is essential for accurate valuation, but organizations often face data silos, incomplete records, or unstructured data that complicates assessments.</a:t>
          </a:r>
          <a:br>
            <a:rPr lang="en-US" sz="1700" kern="1200" dirty="0"/>
          </a:br>
          <a:endParaRPr lang="en-US" sz="1700" kern="1200" dirty="0"/>
        </a:p>
      </dsp:txBody>
      <dsp:txXfrm>
        <a:off x="1437685" y="531"/>
        <a:ext cx="9077914" cy="1244749"/>
      </dsp:txXfrm>
    </dsp:sp>
    <dsp:sp modelId="{6F45D783-5D96-46B5-AF77-D1540631479E}">
      <dsp:nvSpPr>
        <dsp:cNvPr id="0" name=""/>
        <dsp:cNvSpPr/>
      </dsp:nvSpPr>
      <dsp:spPr>
        <a:xfrm>
          <a:off x="0" y="1556468"/>
          <a:ext cx="10515600" cy="124474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E5AED-7853-4F88-9D69-E1A3F9978F39}">
      <dsp:nvSpPr>
        <dsp:cNvPr id="0" name=""/>
        <dsp:cNvSpPr/>
      </dsp:nvSpPr>
      <dsp:spPr>
        <a:xfrm>
          <a:off x="376536" y="1836537"/>
          <a:ext cx="684612" cy="6846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C70E9D-FB61-4A21-BADB-CCC6F202E8EC}">
      <dsp:nvSpPr>
        <dsp:cNvPr id="0" name=""/>
        <dsp:cNvSpPr/>
      </dsp:nvSpPr>
      <dsp:spPr>
        <a:xfrm>
          <a:off x="1437685" y="1556468"/>
          <a:ext cx="9077914" cy="1244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6" tIns="131736" rIns="131736" bIns="131736" numCol="1" spcCol="1270" anchor="ctr" anchorCtr="0">
          <a:noAutofit/>
        </a:bodyPr>
        <a:lstStyle/>
        <a:p>
          <a:pPr marL="0" lvl="0" indent="0" algn="l" defTabSz="755650">
            <a:lnSpc>
              <a:spcPct val="90000"/>
            </a:lnSpc>
            <a:spcBef>
              <a:spcPct val="0"/>
            </a:spcBef>
            <a:spcAft>
              <a:spcPct val="35000"/>
            </a:spcAft>
            <a:buNone/>
          </a:pPr>
          <a:r>
            <a:rPr lang="en-US" sz="1700" b="1" kern="1200"/>
            <a:t>Complexity of Integration and Deployment Costs</a:t>
          </a:r>
          <a:r>
            <a:rPr lang="en-US" sz="1700" kern="1200"/>
            <a:t>: Estimating the full cost of implementing and maintaining intelligent agents, including system integration, training, and change management, is challenging due to hidden costs and the need for specialized expertise.</a:t>
          </a:r>
          <a:br>
            <a:rPr lang="en-US" sz="1700" kern="1200"/>
          </a:br>
          <a:endParaRPr lang="en-US" sz="1700" kern="1200"/>
        </a:p>
      </dsp:txBody>
      <dsp:txXfrm>
        <a:off x="1437685" y="1556468"/>
        <a:ext cx="9077914" cy="1244749"/>
      </dsp:txXfrm>
    </dsp:sp>
    <dsp:sp modelId="{776437F0-EB08-4133-A970-073525346586}">
      <dsp:nvSpPr>
        <dsp:cNvPr id="0" name=""/>
        <dsp:cNvSpPr/>
      </dsp:nvSpPr>
      <dsp:spPr>
        <a:xfrm>
          <a:off x="0" y="3112405"/>
          <a:ext cx="10515600" cy="124474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00E32B-AFFB-499E-8AF6-A1249CBD8B6E}">
      <dsp:nvSpPr>
        <dsp:cNvPr id="0" name=""/>
        <dsp:cNvSpPr/>
      </dsp:nvSpPr>
      <dsp:spPr>
        <a:xfrm>
          <a:off x="376536" y="3392474"/>
          <a:ext cx="684612" cy="6846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8B4BE-1778-4440-8761-52AFC26C53B6}">
      <dsp:nvSpPr>
        <dsp:cNvPr id="0" name=""/>
        <dsp:cNvSpPr/>
      </dsp:nvSpPr>
      <dsp:spPr>
        <a:xfrm>
          <a:off x="1437685" y="3112405"/>
          <a:ext cx="9077914" cy="1244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6" tIns="131736" rIns="131736" bIns="131736" numCol="1" spcCol="1270" anchor="ctr" anchorCtr="0">
          <a:noAutofit/>
        </a:bodyPr>
        <a:lstStyle/>
        <a:p>
          <a:pPr marL="0" lvl="0" indent="0" algn="l" defTabSz="755650">
            <a:lnSpc>
              <a:spcPct val="90000"/>
            </a:lnSpc>
            <a:spcBef>
              <a:spcPct val="0"/>
            </a:spcBef>
            <a:spcAft>
              <a:spcPct val="35000"/>
            </a:spcAft>
            <a:buNone/>
          </a:pPr>
          <a:r>
            <a:rPr lang="en-US" sz="1700" b="1" kern="1200"/>
            <a:t>Uncertainty in ROI and Long-term Value</a:t>
          </a:r>
          <a:r>
            <a:rPr lang="en-US" sz="1700" kern="1200"/>
            <a:t>: Predicting the potential impact of intelligent agents on productivity and revenue involves a high degree of uncertainty, as benefits may vary over time and are influenced by evolving technology and market dynamics.</a:t>
          </a:r>
        </a:p>
      </dsp:txBody>
      <dsp:txXfrm>
        <a:off x="1437685" y="3112405"/>
        <a:ext cx="9077914" cy="1244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E2F6C-E316-5D4D-A127-FE4A47E2A0E1}">
      <dsp:nvSpPr>
        <dsp:cNvPr id="0" name=""/>
        <dsp:cNvSpPr/>
      </dsp:nvSpPr>
      <dsp:spPr>
        <a:xfrm>
          <a:off x="0" y="0"/>
          <a:ext cx="3283148" cy="387667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967" tIns="330200" rIns="255967" bIns="330200" numCol="1" spcCol="1270" anchor="t" anchorCtr="0">
          <a:noAutofit/>
        </a:bodyPr>
        <a:lstStyle/>
        <a:p>
          <a:pPr marL="0" lvl="0" indent="0" algn="l" defTabSz="755650">
            <a:lnSpc>
              <a:spcPct val="90000"/>
            </a:lnSpc>
            <a:spcBef>
              <a:spcPct val="0"/>
            </a:spcBef>
            <a:spcAft>
              <a:spcPct val="35000"/>
            </a:spcAft>
            <a:buNone/>
          </a:pPr>
          <a:r>
            <a:rPr lang="en-US" sz="1700" b="1" kern="1200"/>
            <a:t>Rapid Progress</a:t>
          </a:r>
          <a:r>
            <a:rPr lang="en-US" sz="1700" kern="1200"/>
            <a:t>: Improvements in multi-agent collaboration, autonomy, and decision-making are occurring rapidly due to advancements in AI research.</a:t>
          </a:r>
          <a:br>
            <a:rPr lang="en-US" sz="1700" kern="1200"/>
          </a:br>
          <a:endParaRPr lang="en-US" sz="1700" kern="1200"/>
        </a:p>
      </dsp:txBody>
      <dsp:txXfrm>
        <a:off x="0" y="1473136"/>
        <a:ext cx="3283148" cy="2326005"/>
      </dsp:txXfrm>
    </dsp:sp>
    <dsp:sp modelId="{A7D0F349-E396-6441-A4E6-653C9A36CA1A}">
      <dsp:nvSpPr>
        <dsp:cNvPr id="0" name=""/>
        <dsp:cNvSpPr/>
      </dsp:nvSpPr>
      <dsp:spPr>
        <a:xfrm>
          <a:off x="1060072" y="387667"/>
          <a:ext cx="1163002" cy="116300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2" tIns="12700" rIns="9067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30390" y="557985"/>
        <a:ext cx="822366" cy="822366"/>
      </dsp:txXfrm>
    </dsp:sp>
    <dsp:sp modelId="{356C7F03-7AC7-4546-A8DE-546CE599B849}">
      <dsp:nvSpPr>
        <dsp:cNvPr id="0" name=""/>
        <dsp:cNvSpPr/>
      </dsp:nvSpPr>
      <dsp:spPr>
        <a:xfrm>
          <a:off x="0" y="3876603"/>
          <a:ext cx="3283148"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8F9990-BD9B-A945-BAD5-67A035091980}">
      <dsp:nvSpPr>
        <dsp:cNvPr id="0" name=""/>
        <dsp:cNvSpPr/>
      </dsp:nvSpPr>
      <dsp:spPr>
        <a:xfrm>
          <a:off x="3611463" y="0"/>
          <a:ext cx="3283148" cy="387667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967" tIns="330200" rIns="255967" bIns="330200" numCol="1" spcCol="1270" anchor="t" anchorCtr="0">
          <a:noAutofit/>
        </a:bodyPr>
        <a:lstStyle/>
        <a:p>
          <a:pPr marL="0" lvl="0" indent="0" algn="l" defTabSz="755650">
            <a:lnSpc>
              <a:spcPct val="90000"/>
            </a:lnSpc>
            <a:spcBef>
              <a:spcPct val="0"/>
            </a:spcBef>
            <a:spcAft>
              <a:spcPct val="35000"/>
            </a:spcAft>
            <a:buNone/>
          </a:pPr>
          <a:r>
            <a:rPr lang="en-US" sz="1700" b="1" kern="1200"/>
            <a:t>Moore's Law for AI</a:t>
          </a:r>
          <a:r>
            <a:rPr lang="en-US" sz="1700" kern="1200"/>
            <a:t>: Similar exponential improvements in processing power and software efficiency are accelerating agent capabilities.</a:t>
          </a:r>
          <a:br>
            <a:rPr lang="en-US" sz="1700" kern="1200"/>
          </a:br>
          <a:endParaRPr lang="en-US" sz="1700" kern="1200"/>
        </a:p>
      </dsp:txBody>
      <dsp:txXfrm>
        <a:off x="3611463" y="1473136"/>
        <a:ext cx="3283148" cy="2326005"/>
      </dsp:txXfrm>
    </dsp:sp>
    <dsp:sp modelId="{86ACEE97-BF34-E24A-9334-77EFF3CF8506}">
      <dsp:nvSpPr>
        <dsp:cNvPr id="0" name=""/>
        <dsp:cNvSpPr/>
      </dsp:nvSpPr>
      <dsp:spPr>
        <a:xfrm>
          <a:off x="4671536" y="387667"/>
          <a:ext cx="1163002" cy="116300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2" tIns="12700" rIns="9067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1854" y="557985"/>
        <a:ext cx="822366" cy="822366"/>
      </dsp:txXfrm>
    </dsp:sp>
    <dsp:sp modelId="{FA6A8998-2F37-BF4D-A4CB-C72F33F2B703}">
      <dsp:nvSpPr>
        <dsp:cNvPr id="0" name=""/>
        <dsp:cNvSpPr/>
      </dsp:nvSpPr>
      <dsp:spPr>
        <a:xfrm>
          <a:off x="3611463" y="3876603"/>
          <a:ext cx="3283148"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2630C2-866A-DE42-B210-7840E0D06836}">
      <dsp:nvSpPr>
        <dsp:cNvPr id="0" name=""/>
        <dsp:cNvSpPr/>
      </dsp:nvSpPr>
      <dsp:spPr>
        <a:xfrm>
          <a:off x="7222926" y="0"/>
          <a:ext cx="3283148" cy="387667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967" tIns="330200" rIns="255967" bIns="330200" numCol="1" spcCol="1270" anchor="t" anchorCtr="0">
          <a:noAutofit/>
        </a:bodyPr>
        <a:lstStyle/>
        <a:p>
          <a:pPr marL="0" lvl="0" indent="0" algn="l" defTabSz="755650">
            <a:lnSpc>
              <a:spcPct val="90000"/>
            </a:lnSpc>
            <a:spcBef>
              <a:spcPct val="0"/>
            </a:spcBef>
            <a:spcAft>
              <a:spcPct val="35000"/>
            </a:spcAft>
            <a:buNone/>
          </a:pPr>
          <a:r>
            <a:rPr lang="en-US" sz="1700" b="1" kern="1200"/>
            <a:t>Tooling</a:t>
          </a:r>
          <a:r>
            <a:rPr lang="en-US" sz="1700" kern="1200"/>
            <a:t>: Integration with tools like reinforcement learning and real-time data processing is making agents smarter and more adaptable.</a:t>
          </a:r>
        </a:p>
      </dsp:txBody>
      <dsp:txXfrm>
        <a:off x="7222926" y="1473136"/>
        <a:ext cx="3283148" cy="2326005"/>
      </dsp:txXfrm>
    </dsp:sp>
    <dsp:sp modelId="{C2F2BE19-AA1A-AD48-B84D-17C7935E65B3}">
      <dsp:nvSpPr>
        <dsp:cNvPr id="0" name=""/>
        <dsp:cNvSpPr/>
      </dsp:nvSpPr>
      <dsp:spPr>
        <a:xfrm>
          <a:off x="8282999" y="387667"/>
          <a:ext cx="1163002" cy="1163002"/>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672" tIns="12700" rIns="9067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53317" y="557985"/>
        <a:ext cx="822366" cy="822366"/>
      </dsp:txXfrm>
    </dsp:sp>
    <dsp:sp modelId="{978F86F6-6315-C645-A039-BDE543409509}">
      <dsp:nvSpPr>
        <dsp:cNvPr id="0" name=""/>
        <dsp:cNvSpPr/>
      </dsp:nvSpPr>
      <dsp:spPr>
        <a:xfrm>
          <a:off x="7222926" y="3876603"/>
          <a:ext cx="3283148"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CECDB5-3C79-E146-9F15-E7A016FF70FC}"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8D15D-5D81-4B41-A110-D00615C21921}" type="slidenum">
              <a:rPr lang="en-US" smtClean="0"/>
              <a:t>‹#›</a:t>
            </a:fld>
            <a:endParaRPr lang="en-US"/>
          </a:p>
        </p:txBody>
      </p:sp>
    </p:spTree>
    <p:extLst>
      <p:ext uri="{BB962C8B-B14F-4D97-AF65-F5344CB8AC3E}">
        <p14:creationId xmlns:p14="http://schemas.microsoft.com/office/powerpoint/2010/main" val="59850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5"/>
          </p:nvPr>
        </p:nvSpPr>
        <p:spPr/>
        <p:txBody>
          <a:bodyPr/>
          <a:lstStyle/>
          <a:p>
            <a:fld id="{0EB8D15D-5D81-4B41-A110-D00615C21921}" type="slidenum">
              <a:rPr lang="en-US" smtClean="0"/>
              <a:t>5</a:t>
            </a:fld>
            <a:endParaRPr lang="en-US"/>
          </a:p>
        </p:txBody>
      </p:sp>
    </p:spTree>
    <p:extLst>
      <p:ext uri="{BB962C8B-B14F-4D97-AF65-F5344CB8AC3E}">
        <p14:creationId xmlns:p14="http://schemas.microsoft.com/office/powerpoint/2010/main" val="1553405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5"/>
          </p:nvPr>
        </p:nvSpPr>
        <p:spPr/>
        <p:txBody>
          <a:bodyPr/>
          <a:lstStyle/>
          <a:p>
            <a:fld id="{0EB8D15D-5D81-4B41-A110-D00615C21921}" type="slidenum">
              <a:rPr lang="en-US" smtClean="0"/>
              <a:t>14</a:t>
            </a:fld>
            <a:endParaRPr lang="en-US"/>
          </a:p>
        </p:txBody>
      </p:sp>
    </p:spTree>
    <p:extLst>
      <p:ext uri="{BB962C8B-B14F-4D97-AF65-F5344CB8AC3E}">
        <p14:creationId xmlns:p14="http://schemas.microsoft.com/office/powerpoint/2010/main" val="2935089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1B08-E7E7-3AE5-99F6-D242ED5EE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69E14-1A96-37B7-07BC-5FDBA9DD9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106C78-0DD7-C903-4F53-BFAF68C3BC82}"/>
              </a:ext>
            </a:extLst>
          </p:cNvPr>
          <p:cNvSpPr>
            <a:spLocks noGrp="1"/>
          </p:cNvSpPr>
          <p:nvPr>
            <p:ph type="body" idx="1"/>
          </p:nvPr>
        </p:nvSpPr>
        <p:spPr/>
        <p:txBody>
          <a:bodyPr/>
          <a:lstStyle/>
          <a:p>
            <a:r>
              <a:rPr lang="en-US" dirty="0"/>
              <a:t>Steve: Integrating RAG in Graph with Vector Databases is an advanced technique for improving language models and answering complex questions with unstructured data. This is done by combining the relational context of graph databases with the semantic similarity of vector databases. This technique enables organizations to more efficiently find answers to difficult questions, and can help in a variety of industries such as healthcare, finance, and more.</a:t>
            </a:r>
          </a:p>
        </p:txBody>
      </p:sp>
      <p:sp>
        <p:nvSpPr>
          <p:cNvPr id="4" name="Slide Number Placeholder 3">
            <a:extLst>
              <a:ext uri="{FF2B5EF4-FFF2-40B4-BE49-F238E27FC236}">
                <a16:creationId xmlns:a16="http://schemas.microsoft.com/office/drawing/2014/main" id="{B8302B68-F43F-DF2C-29CF-5EF169634F54}"/>
              </a:ext>
            </a:extLst>
          </p:cNvPr>
          <p:cNvSpPr>
            <a:spLocks noGrp="1"/>
          </p:cNvSpPr>
          <p:nvPr>
            <p:ph type="sldNum" sz="quarter" idx="5"/>
          </p:nvPr>
        </p:nvSpPr>
        <p:spPr/>
        <p:txBody>
          <a:bodyPr/>
          <a:lstStyle/>
          <a:p>
            <a:fld id="{0EB8D15D-5D81-4B41-A110-D00615C21921}" type="slidenum">
              <a:rPr lang="en-US" smtClean="0"/>
              <a:t>15</a:t>
            </a:fld>
            <a:endParaRPr lang="en-US"/>
          </a:p>
        </p:txBody>
      </p:sp>
    </p:spTree>
    <p:extLst>
      <p:ext uri="{BB962C8B-B14F-4D97-AF65-F5344CB8AC3E}">
        <p14:creationId xmlns:p14="http://schemas.microsoft.com/office/powerpoint/2010/main" val="317398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Integrating RAG in Graph with Vector Databases is an advanced technique for improving language models and answering complex questions with unstructured data. This is done by combining the relational context of graph databases with the semantic similarity of vector databases. This technique enables organizations to more efficiently find answers to difficult questions, and can help in a variety of industries such as healthcare, finance, and more.</a:t>
            </a:r>
          </a:p>
        </p:txBody>
      </p:sp>
      <p:sp>
        <p:nvSpPr>
          <p:cNvPr id="4" name="Slide Number Placeholder 3"/>
          <p:cNvSpPr>
            <a:spLocks noGrp="1"/>
          </p:cNvSpPr>
          <p:nvPr>
            <p:ph type="sldNum" sz="quarter" idx="5"/>
          </p:nvPr>
        </p:nvSpPr>
        <p:spPr/>
        <p:txBody>
          <a:bodyPr/>
          <a:lstStyle/>
          <a:p>
            <a:fld id="{0EB8D15D-5D81-4B41-A110-D00615C21921}" type="slidenum">
              <a:rPr lang="en-US" smtClean="0"/>
              <a:t>16</a:t>
            </a:fld>
            <a:endParaRPr lang="en-US"/>
          </a:p>
        </p:txBody>
      </p:sp>
    </p:spTree>
    <p:extLst>
      <p:ext uri="{BB962C8B-B14F-4D97-AF65-F5344CB8AC3E}">
        <p14:creationId xmlns:p14="http://schemas.microsoft.com/office/powerpoint/2010/main" val="458627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54ec53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54ec53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4C0F-E283-91CB-9589-01C290D7E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F41B6-929D-B292-6BD3-EC1BECEDC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1957D-5EDB-191C-693F-13A11A8CECD8}"/>
              </a:ext>
            </a:extLst>
          </p:cNvPr>
          <p:cNvSpPr>
            <a:spLocks noGrp="1"/>
          </p:cNvSpPr>
          <p:nvPr>
            <p:ph type="body" idx="1"/>
          </p:nvPr>
        </p:nvSpPr>
        <p:spPr/>
        <p:txBody>
          <a:bodyPr/>
          <a:lstStyle/>
          <a:p>
            <a:r>
              <a:rPr lang="en-US" dirty="0"/>
              <a:t>Steve: Integrating RAG in Graph with Vector Databases is an advanced technique for improving language models and answering complex questions with unstructured data. This is done by combining the relational context of graph databases with the semantic similarity of vector databases. This technique enables organizations to more efficiently find answers to difficult questions, and can help in a variety of industries such as healthcare, finance, and more.</a:t>
            </a:r>
          </a:p>
        </p:txBody>
      </p:sp>
      <p:sp>
        <p:nvSpPr>
          <p:cNvPr id="4" name="Slide Number Placeholder 3">
            <a:extLst>
              <a:ext uri="{FF2B5EF4-FFF2-40B4-BE49-F238E27FC236}">
                <a16:creationId xmlns:a16="http://schemas.microsoft.com/office/drawing/2014/main" id="{07C1106C-605E-3F41-FC4D-1C8965AD536E}"/>
              </a:ext>
            </a:extLst>
          </p:cNvPr>
          <p:cNvSpPr>
            <a:spLocks noGrp="1"/>
          </p:cNvSpPr>
          <p:nvPr>
            <p:ph type="sldNum" sz="quarter" idx="5"/>
          </p:nvPr>
        </p:nvSpPr>
        <p:spPr/>
        <p:txBody>
          <a:bodyPr/>
          <a:lstStyle/>
          <a:p>
            <a:fld id="{0EB8D15D-5D81-4B41-A110-D00615C21921}" type="slidenum">
              <a:rPr lang="en-US" smtClean="0"/>
              <a:t>18</a:t>
            </a:fld>
            <a:endParaRPr lang="en-US"/>
          </a:p>
        </p:txBody>
      </p:sp>
    </p:spTree>
    <p:extLst>
      <p:ext uri="{BB962C8B-B14F-4D97-AF65-F5344CB8AC3E}">
        <p14:creationId xmlns:p14="http://schemas.microsoft.com/office/powerpoint/2010/main" val="1164752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focus on working with the Finance team</a:t>
            </a:r>
          </a:p>
        </p:txBody>
      </p:sp>
      <p:sp>
        <p:nvSpPr>
          <p:cNvPr id="4" name="Slide Number Placeholder 3"/>
          <p:cNvSpPr>
            <a:spLocks noGrp="1"/>
          </p:cNvSpPr>
          <p:nvPr>
            <p:ph type="sldNum" sz="quarter" idx="5"/>
          </p:nvPr>
        </p:nvSpPr>
        <p:spPr/>
        <p:txBody>
          <a:bodyPr/>
          <a:lstStyle/>
          <a:p>
            <a:fld id="{0EB8D15D-5D81-4B41-A110-D00615C21921}" type="slidenum">
              <a:rPr lang="en-US" smtClean="0"/>
              <a:t>19</a:t>
            </a:fld>
            <a:endParaRPr lang="en-US"/>
          </a:p>
        </p:txBody>
      </p:sp>
    </p:spTree>
    <p:extLst>
      <p:ext uri="{BB962C8B-B14F-4D97-AF65-F5344CB8AC3E}">
        <p14:creationId xmlns:p14="http://schemas.microsoft.com/office/powerpoint/2010/main" val="356348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a:t>
            </a:r>
          </a:p>
        </p:txBody>
      </p:sp>
      <p:sp>
        <p:nvSpPr>
          <p:cNvPr id="4" name="Slide Number Placeholder 3"/>
          <p:cNvSpPr>
            <a:spLocks noGrp="1"/>
          </p:cNvSpPr>
          <p:nvPr>
            <p:ph type="sldNum" sz="quarter" idx="5"/>
          </p:nvPr>
        </p:nvSpPr>
        <p:spPr/>
        <p:txBody>
          <a:bodyPr/>
          <a:lstStyle/>
          <a:p>
            <a:fld id="{0EB8D15D-5D81-4B41-A110-D00615C21921}" type="slidenum">
              <a:rPr lang="en-US" smtClean="0"/>
              <a:t>20</a:t>
            </a:fld>
            <a:endParaRPr lang="en-US"/>
          </a:p>
        </p:txBody>
      </p:sp>
    </p:spTree>
    <p:extLst>
      <p:ext uri="{BB962C8B-B14F-4D97-AF65-F5344CB8AC3E}">
        <p14:creationId xmlns:p14="http://schemas.microsoft.com/office/powerpoint/2010/main" val="71953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21</a:t>
            </a:fld>
            <a:endParaRPr lang="en-US"/>
          </a:p>
        </p:txBody>
      </p:sp>
    </p:spTree>
    <p:extLst>
      <p:ext uri="{BB962C8B-B14F-4D97-AF65-F5344CB8AC3E}">
        <p14:creationId xmlns:p14="http://schemas.microsoft.com/office/powerpoint/2010/main" val="4253437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5"/>
          </p:nvPr>
        </p:nvSpPr>
        <p:spPr/>
        <p:txBody>
          <a:bodyPr/>
          <a:lstStyle/>
          <a:p>
            <a:fld id="{0EB8D15D-5D81-4B41-A110-D00615C21921}" type="slidenum">
              <a:rPr lang="en-US" smtClean="0"/>
              <a:t>22</a:t>
            </a:fld>
            <a:endParaRPr lang="en-US"/>
          </a:p>
        </p:txBody>
      </p:sp>
    </p:spTree>
    <p:extLst>
      <p:ext uri="{BB962C8B-B14F-4D97-AF65-F5344CB8AC3E}">
        <p14:creationId xmlns:p14="http://schemas.microsoft.com/office/powerpoint/2010/main" val="2539738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5"/>
          </p:nvPr>
        </p:nvSpPr>
        <p:spPr/>
        <p:txBody>
          <a:bodyPr/>
          <a:lstStyle/>
          <a:p>
            <a:fld id="{0EB8D15D-5D81-4B41-A110-D00615C21921}" type="slidenum">
              <a:rPr lang="en-US" smtClean="0"/>
              <a:t>23</a:t>
            </a:fld>
            <a:endParaRPr lang="en-US"/>
          </a:p>
        </p:txBody>
      </p:sp>
    </p:spTree>
    <p:extLst>
      <p:ext uri="{BB962C8B-B14F-4D97-AF65-F5344CB8AC3E}">
        <p14:creationId xmlns:p14="http://schemas.microsoft.com/office/powerpoint/2010/main" val="63411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6</a:t>
            </a:fld>
            <a:endParaRPr lang="en-US"/>
          </a:p>
        </p:txBody>
      </p:sp>
    </p:spTree>
    <p:extLst>
      <p:ext uri="{BB962C8B-B14F-4D97-AF65-F5344CB8AC3E}">
        <p14:creationId xmlns:p14="http://schemas.microsoft.com/office/powerpoint/2010/main" val="159896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24</a:t>
            </a:fld>
            <a:endParaRPr lang="en-US"/>
          </a:p>
        </p:txBody>
      </p:sp>
    </p:spTree>
    <p:extLst>
      <p:ext uri="{BB962C8B-B14F-4D97-AF65-F5344CB8AC3E}">
        <p14:creationId xmlns:p14="http://schemas.microsoft.com/office/powerpoint/2010/main" val="3031978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5"/>
          </p:nvPr>
        </p:nvSpPr>
        <p:spPr/>
        <p:txBody>
          <a:bodyPr/>
          <a:lstStyle/>
          <a:p>
            <a:fld id="{0EB8D15D-5D81-4B41-A110-D00615C21921}" type="slidenum">
              <a:rPr lang="en-US" smtClean="0"/>
              <a:t>25</a:t>
            </a:fld>
            <a:endParaRPr lang="en-US"/>
          </a:p>
        </p:txBody>
      </p:sp>
    </p:spTree>
    <p:extLst>
      <p:ext uri="{BB962C8B-B14F-4D97-AF65-F5344CB8AC3E}">
        <p14:creationId xmlns:p14="http://schemas.microsoft.com/office/powerpoint/2010/main" val="108435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27</a:t>
            </a:fld>
            <a:endParaRPr lang="en-US"/>
          </a:p>
        </p:txBody>
      </p:sp>
    </p:spTree>
    <p:extLst>
      <p:ext uri="{BB962C8B-B14F-4D97-AF65-F5344CB8AC3E}">
        <p14:creationId xmlns:p14="http://schemas.microsoft.com/office/powerpoint/2010/main" val="335222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28</a:t>
            </a:fld>
            <a:endParaRPr lang="en-US"/>
          </a:p>
        </p:txBody>
      </p:sp>
    </p:spTree>
    <p:extLst>
      <p:ext uri="{BB962C8B-B14F-4D97-AF65-F5344CB8AC3E}">
        <p14:creationId xmlns:p14="http://schemas.microsoft.com/office/powerpoint/2010/main" val="3856545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29</a:t>
            </a:fld>
            <a:endParaRPr lang="en-US"/>
          </a:p>
        </p:txBody>
      </p:sp>
    </p:spTree>
    <p:extLst>
      <p:ext uri="{BB962C8B-B14F-4D97-AF65-F5344CB8AC3E}">
        <p14:creationId xmlns:p14="http://schemas.microsoft.com/office/powerpoint/2010/main" val="4240429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30</a:t>
            </a:fld>
            <a:endParaRPr lang="en-US"/>
          </a:p>
        </p:txBody>
      </p:sp>
    </p:spTree>
    <p:extLst>
      <p:ext uri="{BB962C8B-B14F-4D97-AF65-F5344CB8AC3E}">
        <p14:creationId xmlns:p14="http://schemas.microsoft.com/office/powerpoint/2010/main" val="1545276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31</a:t>
            </a:fld>
            <a:endParaRPr lang="en-US"/>
          </a:p>
        </p:txBody>
      </p:sp>
    </p:spTree>
    <p:extLst>
      <p:ext uri="{BB962C8B-B14F-4D97-AF65-F5344CB8AC3E}">
        <p14:creationId xmlns:p14="http://schemas.microsoft.com/office/powerpoint/2010/main" val="2396844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32</a:t>
            </a:fld>
            <a:endParaRPr lang="en-US"/>
          </a:p>
        </p:txBody>
      </p:sp>
    </p:spTree>
    <p:extLst>
      <p:ext uri="{BB962C8B-B14F-4D97-AF65-F5344CB8AC3E}">
        <p14:creationId xmlns:p14="http://schemas.microsoft.com/office/powerpoint/2010/main" val="4198461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33</a:t>
            </a:fld>
            <a:endParaRPr lang="en-US"/>
          </a:p>
        </p:txBody>
      </p:sp>
    </p:spTree>
    <p:extLst>
      <p:ext uri="{BB962C8B-B14F-4D97-AF65-F5344CB8AC3E}">
        <p14:creationId xmlns:p14="http://schemas.microsoft.com/office/powerpoint/2010/main" val="1088083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34</a:t>
            </a:fld>
            <a:endParaRPr lang="en-US"/>
          </a:p>
        </p:txBody>
      </p:sp>
    </p:spTree>
    <p:extLst>
      <p:ext uri="{BB962C8B-B14F-4D97-AF65-F5344CB8AC3E}">
        <p14:creationId xmlns:p14="http://schemas.microsoft.com/office/powerpoint/2010/main" val="270990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7</a:t>
            </a:fld>
            <a:endParaRPr lang="en-US"/>
          </a:p>
        </p:txBody>
      </p:sp>
    </p:spTree>
    <p:extLst>
      <p:ext uri="{BB962C8B-B14F-4D97-AF65-F5344CB8AC3E}">
        <p14:creationId xmlns:p14="http://schemas.microsoft.com/office/powerpoint/2010/main" val="414393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35</a:t>
            </a:fld>
            <a:endParaRPr lang="en-US"/>
          </a:p>
        </p:txBody>
      </p:sp>
    </p:spTree>
    <p:extLst>
      <p:ext uri="{BB962C8B-B14F-4D97-AF65-F5344CB8AC3E}">
        <p14:creationId xmlns:p14="http://schemas.microsoft.com/office/powerpoint/2010/main" val="3222963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36</a:t>
            </a:fld>
            <a:endParaRPr lang="en-US"/>
          </a:p>
        </p:txBody>
      </p:sp>
    </p:spTree>
    <p:extLst>
      <p:ext uri="{BB962C8B-B14F-4D97-AF65-F5344CB8AC3E}">
        <p14:creationId xmlns:p14="http://schemas.microsoft.com/office/powerpoint/2010/main" val="2375276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37</a:t>
            </a:fld>
            <a:endParaRPr lang="en-US"/>
          </a:p>
        </p:txBody>
      </p:sp>
    </p:spTree>
    <p:extLst>
      <p:ext uri="{BB962C8B-B14F-4D97-AF65-F5344CB8AC3E}">
        <p14:creationId xmlns:p14="http://schemas.microsoft.com/office/powerpoint/2010/main" val="171801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p:txBody>
      </p:sp>
      <p:sp>
        <p:nvSpPr>
          <p:cNvPr id="4" name="Slide Number Placeholder 3"/>
          <p:cNvSpPr>
            <a:spLocks noGrp="1"/>
          </p:cNvSpPr>
          <p:nvPr>
            <p:ph type="sldNum" sz="quarter" idx="5"/>
          </p:nvPr>
        </p:nvSpPr>
        <p:spPr/>
        <p:txBody>
          <a:bodyPr/>
          <a:lstStyle/>
          <a:p>
            <a:fld id="{0EB8D15D-5D81-4B41-A110-D00615C21921}" type="slidenum">
              <a:rPr lang="en-US" smtClean="0"/>
              <a:t>8</a:t>
            </a:fld>
            <a:endParaRPr lang="en-US"/>
          </a:p>
        </p:txBody>
      </p:sp>
    </p:spTree>
    <p:extLst>
      <p:ext uri="{BB962C8B-B14F-4D97-AF65-F5344CB8AC3E}">
        <p14:creationId xmlns:p14="http://schemas.microsoft.com/office/powerpoint/2010/main" val="2404422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compare this to a single prompt which does pass of a prompt through a LLM</a:t>
            </a:r>
          </a:p>
        </p:txBody>
      </p:sp>
      <p:sp>
        <p:nvSpPr>
          <p:cNvPr id="4" name="Slide Number Placeholder 3"/>
          <p:cNvSpPr>
            <a:spLocks noGrp="1"/>
          </p:cNvSpPr>
          <p:nvPr>
            <p:ph type="sldNum" sz="quarter" idx="5"/>
          </p:nvPr>
        </p:nvSpPr>
        <p:spPr/>
        <p:txBody>
          <a:bodyPr/>
          <a:lstStyle/>
          <a:p>
            <a:fld id="{0EB8D15D-5D81-4B41-A110-D00615C21921}" type="slidenum">
              <a:rPr lang="en-US" smtClean="0"/>
              <a:t>9</a:t>
            </a:fld>
            <a:endParaRPr lang="en-US"/>
          </a:p>
        </p:txBody>
      </p:sp>
    </p:spTree>
    <p:extLst>
      <p:ext uri="{BB962C8B-B14F-4D97-AF65-F5344CB8AC3E}">
        <p14:creationId xmlns:p14="http://schemas.microsoft.com/office/powerpoint/2010/main" val="1081286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comparing different workflows of prior vs. ChatGPT o1 Preview</a:t>
            </a:r>
          </a:p>
        </p:txBody>
      </p:sp>
      <p:sp>
        <p:nvSpPr>
          <p:cNvPr id="4" name="Slide Number Placeholder 3"/>
          <p:cNvSpPr>
            <a:spLocks noGrp="1"/>
          </p:cNvSpPr>
          <p:nvPr>
            <p:ph type="sldNum" sz="quarter" idx="5"/>
          </p:nvPr>
        </p:nvSpPr>
        <p:spPr/>
        <p:txBody>
          <a:bodyPr/>
          <a:lstStyle/>
          <a:p>
            <a:fld id="{0EB8D15D-5D81-4B41-A110-D00615C21921}" type="slidenum">
              <a:rPr lang="en-US" smtClean="0"/>
              <a:t>10</a:t>
            </a:fld>
            <a:endParaRPr lang="en-US"/>
          </a:p>
        </p:txBody>
      </p:sp>
    </p:spTree>
    <p:extLst>
      <p:ext uri="{BB962C8B-B14F-4D97-AF65-F5344CB8AC3E}">
        <p14:creationId xmlns:p14="http://schemas.microsoft.com/office/powerpoint/2010/main" val="268779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 independence and not just a response to a prompt</a:t>
            </a:r>
          </a:p>
        </p:txBody>
      </p:sp>
      <p:sp>
        <p:nvSpPr>
          <p:cNvPr id="4" name="Slide Number Placeholder 3"/>
          <p:cNvSpPr>
            <a:spLocks noGrp="1"/>
          </p:cNvSpPr>
          <p:nvPr>
            <p:ph type="sldNum" sz="quarter" idx="5"/>
          </p:nvPr>
        </p:nvSpPr>
        <p:spPr/>
        <p:txBody>
          <a:bodyPr/>
          <a:lstStyle/>
          <a:p>
            <a:fld id="{0EB8D15D-5D81-4B41-A110-D00615C21921}" type="slidenum">
              <a:rPr lang="en-US" smtClean="0"/>
              <a:t>11</a:t>
            </a:fld>
            <a:endParaRPr lang="en-US"/>
          </a:p>
        </p:txBody>
      </p:sp>
    </p:spTree>
    <p:extLst>
      <p:ext uri="{BB962C8B-B14F-4D97-AF65-F5344CB8AC3E}">
        <p14:creationId xmlns:p14="http://schemas.microsoft.com/office/powerpoint/2010/main" val="2952822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 – reference this as using simple models for low-cost questions</a:t>
            </a:r>
          </a:p>
        </p:txBody>
      </p:sp>
      <p:sp>
        <p:nvSpPr>
          <p:cNvPr id="4" name="Slide Number Placeholder 3"/>
          <p:cNvSpPr>
            <a:spLocks noGrp="1"/>
          </p:cNvSpPr>
          <p:nvPr>
            <p:ph type="sldNum" sz="quarter" idx="5"/>
          </p:nvPr>
        </p:nvSpPr>
        <p:spPr/>
        <p:txBody>
          <a:bodyPr/>
          <a:lstStyle/>
          <a:p>
            <a:fld id="{0EB8D15D-5D81-4B41-A110-D00615C21921}" type="slidenum">
              <a:rPr lang="en-US" smtClean="0"/>
              <a:t>12</a:t>
            </a:fld>
            <a:endParaRPr lang="en-US"/>
          </a:p>
        </p:txBody>
      </p:sp>
    </p:spTree>
    <p:extLst>
      <p:ext uri="{BB962C8B-B14F-4D97-AF65-F5344CB8AC3E}">
        <p14:creationId xmlns:p14="http://schemas.microsoft.com/office/powerpoint/2010/main" val="2917683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5"/>
          </p:nvPr>
        </p:nvSpPr>
        <p:spPr/>
        <p:txBody>
          <a:bodyPr/>
          <a:lstStyle/>
          <a:p>
            <a:fld id="{0EB8D15D-5D81-4B41-A110-D00615C21921}" type="slidenum">
              <a:rPr lang="en-US" smtClean="0"/>
              <a:t>13</a:t>
            </a:fld>
            <a:endParaRPr lang="en-US"/>
          </a:p>
        </p:txBody>
      </p:sp>
    </p:spTree>
    <p:extLst>
      <p:ext uri="{BB962C8B-B14F-4D97-AF65-F5344CB8AC3E}">
        <p14:creationId xmlns:p14="http://schemas.microsoft.com/office/powerpoint/2010/main" val="1542912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1D77-2D7A-5199-AFC0-C791BBC2F54A}"/>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defRPr>
            </a:lvl1pPr>
          </a:lstStyle>
          <a:p>
            <a:r>
              <a:rPr lang="en-US" dirty="0"/>
              <a:t>Title of Presentation</a:t>
            </a:r>
          </a:p>
        </p:txBody>
      </p:sp>
      <p:sp>
        <p:nvSpPr>
          <p:cNvPr id="3" name="Subtitle 2">
            <a:extLst>
              <a:ext uri="{FF2B5EF4-FFF2-40B4-BE49-F238E27FC236}">
                <a16:creationId xmlns:a16="http://schemas.microsoft.com/office/drawing/2014/main" id="{DB181114-EDD0-CBFF-6026-9A22ACBDAD3E}"/>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name, Title, Organization</a:t>
            </a:r>
          </a:p>
        </p:txBody>
      </p:sp>
      <p:pic>
        <p:nvPicPr>
          <p:cNvPr id="12" name="Picture 11">
            <a:extLst>
              <a:ext uri="{FF2B5EF4-FFF2-40B4-BE49-F238E27FC236}">
                <a16:creationId xmlns:a16="http://schemas.microsoft.com/office/drawing/2014/main" id="{387E9A3C-D1B9-4EB7-2985-1BEE263919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639" y="307109"/>
            <a:ext cx="3097761" cy="1137538"/>
          </a:xfrm>
          <a:prstGeom prst="rect">
            <a:avLst/>
          </a:prstGeom>
        </p:spPr>
      </p:pic>
    </p:spTree>
    <p:extLst>
      <p:ext uri="{BB962C8B-B14F-4D97-AF65-F5344CB8AC3E}">
        <p14:creationId xmlns:p14="http://schemas.microsoft.com/office/powerpoint/2010/main" val="1898240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65964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A9DA13-5A74-C23C-4F48-0041008F151F}"/>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64D4B5-04E8-1D9A-7D85-1FDC755E37CB}"/>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7" name="Picture 6">
            <a:extLst>
              <a:ext uri="{FF2B5EF4-FFF2-40B4-BE49-F238E27FC236}">
                <a16:creationId xmlns:a16="http://schemas.microsoft.com/office/drawing/2014/main" id="{23337F7F-9B97-72C3-540D-7A84709D53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373307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BB4EA-3B69-F761-A3A3-0933EB5B99A1}"/>
              </a:ext>
            </a:extLst>
          </p:cNvPr>
          <p:cNvSpPr>
            <a:spLocks noGrp="1"/>
          </p:cNvSpPr>
          <p:nvPr>
            <p:ph type="title"/>
          </p:nvPr>
        </p:nvSpPr>
        <p:spPr>
          <a:xfrm>
            <a:off x="251791" y="235917"/>
            <a:ext cx="10515600" cy="509518"/>
          </a:xfrm>
          <a:prstGeom prst="rect">
            <a:avLst/>
          </a:prstGeom>
        </p:spPr>
        <p:txBody>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33D804C7-88BE-FAFE-D2E6-369E3CEBE2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A9DF770C-AB6D-DD66-D253-510666AF4566}"/>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E22649E-7801-4A9C-5463-24E84F968E42}"/>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9" name="Picture 8">
            <a:extLst>
              <a:ext uri="{FF2B5EF4-FFF2-40B4-BE49-F238E27FC236}">
                <a16:creationId xmlns:a16="http://schemas.microsoft.com/office/drawing/2014/main" id="{D946964B-AA99-ED7D-1E46-E0A6E902C7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3108097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3487-FB2E-F95E-AF48-BCB4E636C85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275A2B-ACE4-D9B4-39B4-4C31F7499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16AA4D65-A2C7-707D-FD25-93F780075982}"/>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F0584C8-7A91-C49A-1EF8-A5868F14E24B}"/>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9" name="Picture 8">
            <a:extLst>
              <a:ext uri="{FF2B5EF4-FFF2-40B4-BE49-F238E27FC236}">
                <a16:creationId xmlns:a16="http://schemas.microsoft.com/office/drawing/2014/main" id="{011380F8-60E2-5CB8-92BE-048EADF5AA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282768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098D-C468-F59C-F13E-1B0421EE8794}"/>
              </a:ext>
            </a:extLst>
          </p:cNvPr>
          <p:cNvSpPr>
            <a:spLocks noGrp="1"/>
          </p:cNvSpPr>
          <p:nvPr>
            <p:ph type="title"/>
          </p:nvPr>
        </p:nvSpPr>
        <p:spPr>
          <a:xfrm>
            <a:off x="838200" y="365126"/>
            <a:ext cx="10515600" cy="64866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255AE1-2E50-D08D-A54E-8DC335B0E5C6}"/>
              </a:ext>
            </a:extLst>
          </p:cNvPr>
          <p:cNvSpPr>
            <a:spLocks noGrp="1"/>
          </p:cNvSpPr>
          <p:nvPr>
            <p:ph sz="half" idx="1"/>
          </p:nvPr>
        </p:nvSpPr>
        <p:spPr>
          <a:xfrm>
            <a:off x="838200" y="1212574"/>
            <a:ext cx="5181600" cy="4964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7E8AE-BB02-794F-24B0-3B427B78917A}"/>
              </a:ext>
            </a:extLst>
          </p:cNvPr>
          <p:cNvSpPr>
            <a:spLocks noGrp="1"/>
          </p:cNvSpPr>
          <p:nvPr>
            <p:ph sz="half" idx="2"/>
          </p:nvPr>
        </p:nvSpPr>
        <p:spPr>
          <a:xfrm>
            <a:off x="6172200" y="1212574"/>
            <a:ext cx="5181600" cy="49643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9221F61B-9BDF-6D22-1803-51192FA8E072}"/>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208848-0439-373C-80F2-D6318665BA58}"/>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0" name="Picture 9">
            <a:extLst>
              <a:ext uri="{FF2B5EF4-FFF2-40B4-BE49-F238E27FC236}">
                <a16:creationId xmlns:a16="http://schemas.microsoft.com/office/drawing/2014/main" id="{A16DB630-387D-A369-E320-89D108C372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392261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FC8C-3FCC-C26B-0710-FA7FEFF65D3B}"/>
              </a:ext>
            </a:extLst>
          </p:cNvPr>
          <p:cNvSpPr>
            <a:spLocks noGrp="1"/>
          </p:cNvSpPr>
          <p:nvPr>
            <p:ph type="title"/>
          </p:nvPr>
        </p:nvSpPr>
        <p:spPr>
          <a:xfrm>
            <a:off x="283197" y="188559"/>
            <a:ext cx="10515600" cy="636389"/>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3B2CA2F-D8B2-DB95-7CF2-1097CB51FE11}"/>
              </a:ext>
            </a:extLst>
          </p:cNvPr>
          <p:cNvSpPr>
            <a:spLocks noGrp="1"/>
          </p:cNvSpPr>
          <p:nvPr>
            <p:ph type="body" idx="1"/>
          </p:nvPr>
        </p:nvSpPr>
        <p:spPr>
          <a:xfrm>
            <a:off x="839788" y="9953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CB8A5-7492-C2FD-27F0-3E4CF9D85EA9}"/>
              </a:ext>
            </a:extLst>
          </p:cNvPr>
          <p:cNvSpPr>
            <a:spLocks noGrp="1"/>
          </p:cNvSpPr>
          <p:nvPr>
            <p:ph sz="half" idx="2"/>
          </p:nvPr>
        </p:nvSpPr>
        <p:spPr>
          <a:xfrm>
            <a:off x="839788" y="1989690"/>
            <a:ext cx="5157787" cy="4199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AC1F85-E013-4EC1-219C-C763EA11A19B}"/>
              </a:ext>
            </a:extLst>
          </p:cNvPr>
          <p:cNvSpPr>
            <a:spLocks noGrp="1"/>
          </p:cNvSpPr>
          <p:nvPr>
            <p:ph type="body" sz="quarter" idx="3"/>
          </p:nvPr>
        </p:nvSpPr>
        <p:spPr>
          <a:xfrm>
            <a:off x="6172200" y="9953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97E8AB-3152-7F9C-65E5-970B1E3610DE}"/>
              </a:ext>
            </a:extLst>
          </p:cNvPr>
          <p:cNvSpPr>
            <a:spLocks noGrp="1"/>
          </p:cNvSpPr>
          <p:nvPr>
            <p:ph sz="quarter" idx="4"/>
          </p:nvPr>
        </p:nvSpPr>
        <p:spPr>
          <a:xfrm>
            <a:off x="6172200" y="1989690"/>
            <a:ext cx="5183188" cy="4199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D65CC059-68E6-7ABA-BA22-EC356BB11B64}"/>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A9FD7D5-D09F-7557-8A74-5CC12579F25D}"/>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2" name="Picture 11">
            <a:extLst>
              <a:ext uri="{FF2B5EF4-FFF2-40B4-BE49-F238E27FC236}">
                <a16:creationId xmlns:a16="http://schemas.microsoft.com/office/drawing/2014/main" id="{634CEEDF-16AA-92D8-C860-BA0F329299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164196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8B3D-9D31-8904-461F-507C5FFFE062}"/>
              </a:ext>
            </a:extLst>
          </p:cNvPr>
          <p:cNvSpPr>
            <a:spLocks noGrp="1"/>
          </p:cNvSpPr>
          <p:nvPr>
            <p:ph type="title"/>
          </p:nvPr>
        </p:nvSpPr>
        <p:spPr>
          <a:xfrm>
            <a:off x="251792" y="235916"/>
            <a:ext cx="10515600" cy="708301"/>
          </a:xfrm>
          <a:prstGeom prst="rect">
            <a:avLst/>
          </a:prstGeom>
        </p:spPr>
        <p:txBody>
          <a:bodyPr/>
          <a:lstStyle/>
          <a:p>
            <a:r>
              <a:rPr lang="en-US"/>
              <a:t>Click to edit Master title style</a:t>
            </a:r>
          </a:p>
        </p:txBody>
      </p:sp>
      <p:sp>
        <p:nvSpPr>
          <p:cNvPr id="6" name="Rectangle 5">
            <a:extLst>
              <a:ext uri="{FF2B5EF4-FFF2-40B4-BE49-F238E27FC236}">
                <a16:creationId xmlns:a16="http://schemas.microsoft.com/office/drawing/2014/main" id="{CAD69093-0E68-5983-E00E-6BCC43FC8536}"/>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F5FAD3-CE1D-8DD0-5A63-66F67F3186C2}"/>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8" name="Picture 7">
            <a:extLst>
              <a:ext uri="{FF2B5EF4-FFF2-40B4-BE49-F238E27FC236}">
                <a16:creationId xmlns:a16="http://schemas.microsoft.com/office/drawing/2014/main" id="{A1E2EB10-E1AE-99C5-D1F6-362F9F98D8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3225130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63A3-F402-5D1D-EB8A-DAB1858E7016}"/>
              </a:ext>
            </a:extLst>
          </p:cNvPr>
          <p:cNvSpPr>
            <a:spLocks noGrp="1"/>
          </p:cNvSpPr>
          <p:nvPr>
            <p:ph type="title"/>
          </p:nvPr>
        </p:nvSpPr>
        <p:spPr>
          <a:xfrm>
            <a:off x="389306" y="307888"/>
            <a:ext cx="7591816" cy="526999"/>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C21EEB-E9B0-3A8B-27F3-D1AB8934F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83E3A1-C52C-F4F9-C55C-9B37640EB09F}"/>
              </a:ext>
            </a:extLst>
          </p:cNvPr>
          <p:cNvSpPr>
            <a:spLocks noGrp="1"/>
          </p:cNvSpPr>
          <p:nvPr>
            <p:ph type="body" sz="half" idx="2"/>
          </p:nvPr>
        </p:nvSpPr>
        <p:spPr>
          <a:xfrm>
            <a:off x="839788" y="995363"/>
            <a:ext cx="3932237"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Rectangle 7">
            <a:extLst>
              <a:ext uri="{FF2B5EF4-FFF2-40B4-BE49-F238E27FC236}">
                <a16:creationId xmlns:a16="http://schemas.microsoft.com/office/drawing/2014/main" id="{50E7106C-C3F5-A7CE-D63B-B1A02BCA8D63}"/>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1FE501E-B0A5-20E7-2CEE-28A5015E9583}"/>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0" name="Picture 9">
            <a:extLst>
              <a:ext uri="{FF2B5EF4-FFF2-40B4-BE49-F238E27FC236}">
                <a16:creationId xmlns:a16="http://schemas.microsoft.com/office/drawing/2014/main" id="{EFC33C6E-9C8E-2E95-A47C-B7D365D141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102337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1D77-2D7A-5199-AFC0-C791BBC2F54A}"/>
              </a:ext>
            </a:extLst>
          </p:cNvPr>
          <p:cNvSpPr>
            <a:spLocks noGrp="1"/>
          </p:cNvSpPr>
          <p:nvPr>
            <p:ph type="ctrTitle" hasCustomPrompt="1"/>
          </p:nvPr>
        </p:nvSpPr>
        <p:spPr>
          <a:xfrm>
            <a:off x="1524000" y="1122363"/>
            <a:ext cx="9144000" cy="2387600"/>
          </a:xfrm>
          <a:prstGeom prst="rect">
            <a:avLst/>
          </a:prstGeom>
        </p:spPr>
        <p:txBody>
          <a:bodyPr anchor="b">
            <a:normAutofit/>
          </a:bodyPr>
          <a:lstStyle>
            <a:lvl1pPr algn="ctr">
              <a:defRPr sz="7200" b="1">
                <a:solidFill>
                  <a:schemeClr val="bg1"/>
                </a:solidFill>
                <a:latin typeface="+mn-lt"/>
              </a:defRPr>
            </a:lvl1pPr>
          </a:lstStyle>
          <a:p>
            <a:r>
              <a:rPr lang="en-US" dirty="0"/>
              <a:t>Thank you!</a:t>
            </a:r>
          </a:p>
        </p:txBody>
      </p:sp>
      <p:pic>
        <p:nvPicPr>
          <p:cNvPr id="12" name="Picture 11">
            <a:extLst>
              <a:ext uri="{FF2B5EF4-FFF2-40B4-BE49-F238E27FC236}">
                <a16:creationId xmlns:a16="http://schemas.microsoft.com/office/drawing/2014/main" id="{387E9A3C-D1B9-4EB7-2985-1BEE263919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639" y="307109"/>
            <a:ext cx="3097761" cy="1137538"/>
          </a:xfrm>
          <a:prstGeom prst="rect">
            <a:avLst/>
          </a:prstGeom>
        </p:spPr>
      </p:pic>
    </p:spTree>
    <p:extLst>
      <p:ext uri="{BB962C8B-B14F-4D97-AF65-F5344CB8AC3E}">
        <p14:creationId xmlns:p14="http://schemas.microsoft.com/office/powerpoint/2010/main" val="2241374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6F390-A514-2840-AA0D-754AF82469B0}"/>
              </a:ext>
            </a:extLst>
          </p:cNvPr>
          <p:cNvSpPr>
            <a:spLocks noGrp="1"/>
          </p:cNvSpPr>
          <p:nvPr>
            <p:ph type="body" idx="1"/>
          </p:nvPr>
        </p:nvSpPr>
        <p:spPr>
          <a:xfrm>
            <a:off x="676194" y="1169643"/>
            <a:ext cx="10515600" cy="4813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6">
            <a:extLst>
              <a:ext uri="{FF2B5EF4-FFF2-40B4-BE49-F238E27FC236}">
                <a16:creationId xmlns:a16="http://schemas.microsoft.com/office/drawing/2014/main" id="{290B5693-0CCC-CD03-C958-9DD6CFF356B8}"/>
              </a:ext>
            </a:extLst>
          </p:cNvPr>
          <p:cNvSpPr>
            <a:spLocks noGrp="1"/>
          </p:cNvSpPr>
          <p:nvPr>
            <p:ph type="title"/>
          </p:nvPr>
        </p:nvSpPr>
        <p:spPr>
          <a:xfrm>
            <a:off x="389306" y="231153"/>
            <a:ext cx="10515600" cy="449884"/>
          </a:xfrm>
          <a:prstGeom prst="rect">
            <a:avLst/>
          </a:prstGeom>
        </p:spPr>
        <p:txBody>
          <a:bodyPr vert="horz" lIns="91440" tIns="45720" rIns="91440" bIns="45720" rtlCol="0" anchor="ctr">
            <a:noAutofit/>
          </a:bodyPr>
          <a:lstStyle/>
          <a:p>
            <a:r>
              <a:rPr lang="en-US" dirty="0"/>
              <a:t>Click to edit Master title style</a:t>
            </a:r>
          </a:p>
        </p:txBody>
      </p:sp>
      <p:sp>
        <p:nvSpPr>
          <p:cNvPr id="8" name="Rectangle 7">
            <a:extLst>
              <a:ext uri="{FF2B5EF4-FFF2-40B4-BE49-F238E27FC236}">
                <a16:creationId xmlns:a16="http://schemas.microsoft.com/office/drawing/2014/main" id="{6956BB25-0FBB-51F1-57A7-A4D63E29AA8B}"/>
              </a:ext>
            </a:extLst>
          </p:cNvPr>
          <p:cNvSpPr/>
          <p:nvPr userDrawn="1"/>
        </p:nvSpPr>
        <p:spPr>
          <a:xfrm>
            <a:off x="676194" y="6523745"/>
            <a:ext cx="11515805" cy="334255"/>
          </a:xfrm>
          <a:prstGeom prst="rect">
            <a:avLst/>
          </a:prstGeom>
          <a:solidFill>
            <a:srgbClr val="17BB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6168F8-99A1-AE36-6A61-1E764637BF30}"/>
              </a:ext>
            </a:extLst>
          </p:cNvPr>
          <p:cNvSpPr txBox="1"/>
          <p:nvPr userDrawn="1"/>
        </p:nvSpPr>
        <p:spPr>
          <a:xfrm>
            <a:off x="676196" y="6557949"/>
            <a:ext cx="7092363" cy="276999"/>
          </a:xfrm>
          <a:prstGeom prst="rect">
            <a:avLst/>
          </a:prstGeom>
          <a:noFill/>
        </p:spPr>
        <p:txBody>
          <a:bodyPr wrap="square" rtlCol="0">
            <a:spAutoFit/>
          </a:bodyPr>
          <a:lstStyle/>
          <a:p>
            <a:r>
              <a:rPr lang="en-US" sz="1200" dirty="0">
                <a:solidFill>
                  <a:schemeClr val="bg1"/>
                </a:solidFill>
              </a:rPr>
              <a:t>MACC 2024 | ARCHITECTING FOR AI: A NEW PARADIGM IN BUSINESS VALUE</a:t>
            </a:r>
          </a:p>
        </p:txBody>
      </p:sp>
      <p:pic>
        <p:nvPicPr>
          <p:cNvPr id="10" name="Picture 9">
            <a:extLst>
              <a:ext uri="{FF2B5EF4-FFF2-40B4-BE49-F238E27FC236}">
                <a16:creationId xmlns:a16="http://schemas.microsoft.com/office/drawing/2014/main" id="{E571F6FB-2E8C-E84C-1611-5D500238A1A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160910" y="6354191"/>
            <a:ext cx="456792" cy="430558"/>
          </a:xfrm>
          <a:prstGeom prst="rect">
            <a:avLst/>
          </a:prstGeom>
        </p:spPr>
      </p:pic>
    </p:spTree>
    <p:extLst>
      <p:ext uri="{BB962C8B-B14F-4D97-AF65-F5344CB8AC3E}">
        <p14:creationId xmlns:p14="http://schemas.microsoft.com/office/powerpoint/2010/main" val="204980189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1" r:id="rId4"/>
    <p:sldLayoutId id="2147483652" r:id="rId5"/>
    <p:sldLayoutId id="2147483653" r:id="rId6"/>
    <p:sldLayoutId id="2147483654"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C8D2-E020-8886-4AF1-4F28576BA086}"/>
              </a:ext>
            </a:extLst>
          </p:cNvPr>
          <p:cNvSpPr>
            <a:spLocks noGrp="1"/>
          </p:cNvSpPr>
          <p:nvPr>
            <p:ph type="ctrTitle"/>
          </p:nvPr>
        </p:nvSpPr>
        <p:spPr/>
        <p:txBody>
          <a:bodyPr/>
          <a:lstStyle/>
          <a:p>
            <a:r>
              <a:rPr lang="en-US" dirty="0"/>
              <a:t>The Business Value of Intelligent Agents</a:t>
            </a:r>
          </a:p>
        </p:txBody>
      </p:sp>
      <p:sp>
        <p:nvSpPr>
          <p:cNvPr id="3" name="Subtitle 2">
            <a:extLst>
              <a:ext uri="{FF2B5EF4-FFF2-40B4-BE49-F238E27FC236}">
                <a16:creationId xmlns:a16="http://schemas.microsoft.com/office/drawing/2014/main" id="{082B648D-67A4-7B2B-609B-1F5577660F3B}"/>
              </a:ext>
            </a:extLst>
          </p:cNvPr>
          <p:cNvSpPr>
            <a:spLocks noGrp="1"/>
          </p:cNvSpPr>
          <p:nvPr>
            <p:ph type="subTitle" idx="1"/>
          </p:nvPr>
        </p:nvSpPr>
        <p:spPr/>
        <p:txBody>
          <a:bodyPr/>
          <a:lstStyle/>
          <a:p>
            <a:r>
              <a:rPr lang="en-US" dirty="0"/>
              <a:t>Steve Peterson</a:t>
            </a:r>
          </a:p>
          <a:p>
            <a:r>
              <a:rPr lang="en-US" dirty="0"/>
              <a:t>Dan McCreary</a:t>
            </a:r>
          </a:p>
          <a:p>
            <a:r>
              <a:rPr lang="en-US" dirty="0"/>
              <a:t>MACC November 2024</a:t>
            </a:r>
          </a:p>
        </p:txBody>
      </p:sp>
    </p:spTree>
    <p:extLst>
      <p:ext uri="{BB962C8B-B14F-4D97-AF65-F5344CB8AC3E}">
        <p14:creationId xmlns:p14="http://schemas.microsoft.com/office/powerpoint/2010/main" val="153375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Hundreds of 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992470"/>
            <a:ext cx="5157787" cy="823912"/>
          </a:xfrm>
        </p:spPr>
        <p:txBody>
          <a:bodyPr>
            <a:normAutofit/>
          </a:bodyPr>
          <a:lstStyle/>
          <a:p>
            <a:pPr algn="ctr"/>
            <a:r>
              <a:rPr lang="en-US" sz="3200" dirty="0"/>
              <a:t>Single Pass</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0000" lnSpcReduction="20000"/>
          </a:bodyPr>
          <a:lstStyle/>
          <a:p>
            <a:pPr>
              <a:spcBef>
                <a:spcPts val="1400"/>
              </a:spcBef>
              <a:spcAft>
                <a:spcPts val="600"/>
              </a:spcAft>
            </a:pPr>
            <a:r>
              <a:rPr lang="en-US" dirty="0"/>
              <a:t>Single prompt</a:t>
            </a:r>
          </a:p>
          <a:p>
            <a:pPr>
              <a:spcBef>
                <a:spcPts val="1400"/>
              </a:spcBef>
              <a:spcAft>
                <a:spcPts val="600"/>
              </a:spcAft>
            </a:pPr>
            <a:r>
              <a:rPr lang="en-US" dirty="0"/>
              <a:t>Single Large-language model (LLM)</a:t>
            </a:r>
          </a:p>
          <a:p>
            <a:pPr>
              <a:spcBef>
                <a:spcPts val="1400"/>
              </a:spcBef>
              <a:spcAft>
                <a:spcPts val="600"/>
              </a:spcAft>
            </a:pPr>
            <a:r>
              <a:rPr lang="en-US" dirty="0"/>
              <a:t>LLMs generate code</a:t>
            </a:r>
          </a:p>
          <a:p>
            <a:pPr>
              <a:spcBef>
                <a:spcPts val="1400"/>
              </a:spcBef>
              <a:spcAft>
                <a:spcPts val="600"/>
              </a:spcAft>
            </a:pPr>
            <a:r>
              <a:rPr lang="en-US" dirty="0"/>
              <a:t>Executed code generates prompts</a:t>
            </a:r>
          </a:p>
          <a:p>
            <a:pPr>
              <a:spcBef>
                <a:spcPts val="1400"/>
              </a:spcBef>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992470"/>
            <a:ext cx="5183188" cy="823912"/>
          </a:xfrm>
        </p:spPr>
        <p:txBody>
          <a:bodyPr>
            <a:normAutofit/>
          </a:bodyPr>
          <a:lstStyle/>
          <a:p>
            <a:pPr algn="ctr"/>
            <a:r>
              <a:rPr lang="en-US" sz="3200" dirty="0"/>
              <a:t>ChatGPT o1-preview</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0000" lnSpcReduction="20000"/>
          </a:bodyPr>
          <a:lstStyle/>
          <a:p>
            <a:pPr>
              <a:spcAft>
                <a:spcPts val="600"/>
              </a:spcAft>
            </a:pPr>
            <a:r>
              <a:rPr lang="en-US" dirty="0"/>
              <a:t>Hundreds of agents interacting inside your organization</a:t>
            </a:r>
          </a:p>
          <a:p>
            <a:pPr>
              <a:spcAft>
                <a:spcPts val="600"/>
              </a:spcAft>
            </a:pPr>
            <a:r>
              <a:rPr lang="en-US" dirty="0"/>
              <a:t>Agents calling services and databases</a:t>
            </a:r>
          </a:p>
          <a:p>
            <a:pPr>
              <a:spcAft>
                <a:spcPts val="600"/>
              </a:spcAft>
            </a:pPr>
            <a:r>
              <a:rPr lang="en-US" dirty="0"/>
              <a:t>LLMs are only limited by your company's ability to describe the APIs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E17628-BB69-494D-BA8C-C14032583637}" type="slidenum">
              <a:rPr lang="en-US" smtClean="0"/>
              <a:pPr/>
              <a:t>10</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1015056" y="5026480"/>
            <a:ext cx="926123" cy="452909"/>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11" name="Oval 10">
            <a:extLst>
              <a:ext uri="{FF2B5EF4-FFF2-40B4-BE49-F238E27FC236}">
                <a16:creationId xmlns:a16="http://schemas.microsoft.com/office/drawing/2014/main" id="{466F6E04-35C2-4AE2-D1ED-B1EC4D87F364}"/>
              </a:ext>
            </a:extLst>
          </p:cNvPr>
          <p:cNvSpPr/>
          <p:nvPr/>
        </p:nvSpPr>
        <p:spPr>
          <a:xfrm>
            <a:off x="2669135" y="4590146"/>
            <a:ext cx="896815" cy="452909"/>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94887" y="5556461"/>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805551" y="4816601"/>
            <a:ext cx="863584" cy="2762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flipH="1">
            <a:off x="3106233" y="5043055"/>
            <a:ext cx="11310" cy="5134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5"/>
            <a:endCxn id="12" idx="2"/>
          </p:cNvCxnSpPr>
          <p:nvPr/>
        </p:nvCxnSpPr>
        <p:spPr>
          <a:xfrm>
            <a:off x="1805551" y="5413062"/>
            <a:ext cx="789336" cy="3698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38915" y="4977498"/>
            <a:ext cx="1014188" cy="646331"/>
          </a:xfrm>
          <a:prstGeom prst="rect">
            <a:avLst/>
          </a:prstGeom>
          <a:noFill/>
        </p:spPr>
        <p:txBody>
          <a:bodyPr wrap="none" rtlCol="0">
            <a:spAutoFit/>
          </a:bodyPr>
          <a:lstStyle/>
          <a:p>
            <a:r>
              <a:rPr lang="en-US" dirty="0"/>
              <a:t>3-Agents</a:t>
            </a:r>
          </a:p>
          <a:p>
            <a:r>
              <a:rPr lang="en-US" dirty="0"/>
              <a:t>System</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607209" y="4028917"/>
            <a:ext cx="1022691" cy="45290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567322" cy="1553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99D64-E57D-E650-FE3E-7A6F9D65B3C0}"/>
              </a:ext>
            </a:extLst>
          </p:cNvPr>
          <p:cNvSpPr>
            <a:spLocks noGrp="1"/>
          </p:cNvSpPr>
          <p:nvPr>
            <p:ph type="title"/>
          </p:nvPr>
        </p:nvSpPr>
        <p:spPr>
          <a:xfrm>
            <a:off x="291548" y="268356"/>
            <a:ext cx="10515600" cy="816045"/>
          </a:xfrm>
        </p:spPr>
        <p:txBody>
          <a:bodyPr/>
          <a:lstStyle/>
          <a:p>
            <a:r>
              <a:rPr lang="en-US" dirty="0"/>
              <a:t>How are Intelligent Agents Different?</a:t>
            </a:r>
          </a:p>
        </p:txBody>
      </p:sp>
      <p:sp>
        <p:nvSpPr>
          <p:cNvPr id="3" name="Content Placeholder 2">
            <a:extLst>
              <a:ext uri="{FF2B5EF4-FFF2-40B4-BE49-F238E27FC236}">
                <a16:creationId xmlns:a16="http://schemas.microsoft.com/office/drawing/2014/main" id="{1C918147-9F6C-D307-ECD8-30FCD83D16D2}"/>
              </a:ext>
            </a:extLst>
          </p:cNvPr>
          <p:cNvSpPr>
            <a:spLocks noGrp="1"/>
          </p:cNvSpPr>
          <p:nvPr>
            <p:ph idx="1"/>
          </p:nvPr>
        </p:nvSpPr>
        <p:spPr>
          <a:xfrm>
            <a:off x="440635" y="1199461"/>
            <a:ext cx="10515600" cy="4813714"/>
          </a:xfrm>
        </p:spPr>
        <p:txBody>
          <a:bodyPr>
            <a:normAutofit/>
          </a:bodyPr>
          <a:lstStyle/>
          <a:p>
            <a:r>
              <a:rPr lang="en-US" sz="2400" b="1" dirty="0"/>
              <a:t>Autonomy</a:t>
            </a:r>
            <a:r>
              <a:rPr lang="en-US" sz="2400" dirty="0"/>
              <a:t>: LLMs respond only when prompted, whereas intelligent agents proactively pursue goals e.g. they can go find the data </a:t>
            </a:r>
            <a:br>
              <a:rPr lang="en-US" sz="2400" dirty="0"/>
            </a:br>
            <a:endParaRPr lang="en-US" sz="2400" dirty="0"/>
          </a:p>
          <a:p>
            <a:r>
              <a:rPr lang="en-US" sz="2400" b="1" dirty="0"/>
              <a:t>Memory</a:t>
            </a:r>
            <a:r>
              <a:rPr lang="en-US" sz="2400" dirty="0"/>
              <a:t>: LLMs typically don’t have memory across sessions without external tools; agents can have memory and adapt iteratively.</a:t>
            </a:r>
            <a:br>
              <a:rPr lang="en-US" sz="2400" dirty="0"/>
            </a:br>
            <a:endParaRPr lang="en-US" sz="2400" dirty="0"/>
          </a:p>
          <a:p>
            <a:r>
              <a:rPr lang="en-US" sz="2400" b="1" dirty="0"/>
              <a:t>Tool Usage</a:t>
            </a:r>
            <a:r>
              <a:rPr lang="en-US" sz="2400" dirty="0"/>
              <a:t>: LLMs need integration with external tools to perform actions, while intelligent agents have embedded mechanisms for interacting with the environment and adapt to changes </a:t>
            </a:r>
            <a:br>
              <a:rPr lang="en-US" sz="2400" dirty="0"/>
            </a:br>
            <a:endParaRPr lang="en-US" sz="2400" dirty="0"/>
          </a:p>
          <a:p>
            <a:r>
              <a:rPr lang="en-US" sz="2400" b="1" dirty="0"/>
              <a:t>Collaboration</a:t>
            </a:r>
            <a:r>
              <a:rPr lang="en-US" sz="2400" dirty="0"/>
              <a:t>: Agents work together modularly to solve problems; LLMs work individually.</a:t>
            </a:r>
          </a:p>
        </p:txBody>
      </p:sp>
    </p:spTree>
    <p:extLst>
      <p:ext uri="{BB962C8B-B14F-4D97-AF65-F5344CB8AC3E}">
        <p14:creationId xmlns:p14="http://schemas.microsoft.com/office/powerpoint/2010/main" val="2528759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E13142-7531-5067-43F1-C524C40E3347}"/>
              </a:ext>
            </a:extLst>
          </p:cNvPr>
          <p:cNvSpPr>
            <a:spLocks noGrp="1"/>
          </p:cNvSpPr>
          <p:nvPr>
            <p:ph type="title"/>
          </p:nvPr>
        </p:nvSpPr>
        <p:spPr/>
        <p:txBody>
          <a:bodyPr/>
          <a:lstStyle/>
          <a:p>
            <a:r>
              <a:rPr lang="en-US" dirty="0"/>
              <a:t>GenAI Systems Estimate Problem Complexity</a:t>
            </a:r>
          </a:p>
        </p:txBody>
      </p:sp>
      <p:sp>
        <p:nvSpPr>
          <p:cNvPr id="8" name="Content Placeholder 7">
            <a:extLst>
              <a:ext uri="{FF2B5EF4-FFF2-40B4-BE49-F238E27FC236}">
                <a16:creationId xmlns:a16="http://schemas.microsoft.com/office/drawing/2014/main" id="{73500308-0C88-5BEF-D02A-5B1B4D4BC818}"/>
              </a:ext>
            </a:extLst>
          </p:cNvPr>
          <p:cNvSpPr>
            <a:spLocks noGrp="1"/>
          </p:cNvSpPr>
          <p:nvPr>
            <p:ph idx="1"/>
          </p:nvPr>
        </p:nvSpPr>
        <p:spPr>
          <a:xfrm>
            <a:off x="448680" y="5597792"/>
            <a:ext cx="10743113" cy="682151"/>
          </a:xfrm>
        </p:spPr>
        <p:txBody>
          <a:bodyPr>
            <a:normAutofit fontScale="92500"/>
          </a:bodyPr>
          <a:lstStyle/>
          <a:p>
            <a:pPr marL="0" indent="0">
              <a:buNone/>
            </a:pPr>
            <a:r>
              <a:rPr lang="en-US" dirty="0"/>
              <a:t>Simple problems can use very small models (Ollama on a local GPU)</a:t>
            </a:r>
          </a:p>
        </p:txBody>
      </p:sp>
      <p:pic>
        <p:nvPicPr>
          <p:cNvPr id="9" name="Picture 8">
            <a:extLst>
              <a:ext uri="{FF2B5EF4-FFF2-40B4-BE49-F238E27FC236}">
                <a16:creationId xmlns:a16="http://schemas.microsoft.com/office/drawing/2014/main" id="{8DC74F03-B903-FD91-51C7-077DA537DF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1433" y="3752171"/>
            <a:ext cx="4088715" cy="1474502"/>
          </a:xfrm>
          <a:prstGeom prst="rect">
            <a:avLst/>
          </a:prstGeom>
        </p:spPr>
      </p:pic>
      <p:pic>
        <p:nvPicPr>
          <p:cNvPr id="10" name="Picture 9">
            <a:extLst>
              <a:ext uri="{FF2B5EF4-FFF2-40B4-BE49-F238E27FC236}">
                <a16:creationId xmlns:a16="http://schemas.microsoft.com/office/drawing/2014/main" id="{E134B3ED-CB55-3CC0-4F4C-D1BC6D8ED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1791" y="3827991"/>
            <a:ext cx="5859523" cy="1584241"/>
          </a:xfrm>
          <a:prstGeom prst="rect">
            <a:avLst/>
          </a:prstGeom>
        </p:spPr>
      </p:pic>
      <p:pic>
        <p:nvPicPr>
          <p:cNvPr id="11" name="Picture 10">
            <a:extLst>
              <a:ext uri="{FF2B5EF4-FFF2-40B4-BE49-F238E27FC236}">
                <a16:creationId xmlns:a16="http://schemas.microsoft.com/office/drawing/2014/main" id="{089DBB12-D21D-4AE9-945D-E539ABBC4A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9193" y="1116554"/>
            <a:ext cx="8326992" cy="2450057"/>
          </a:xfrm>
          <a:prstGeom prst="rect">
            <a:avLst/>
          </a:prstGeom>
        </p:spPr>
      </p:pic>
    </p:spTree>
    <p:extLst>
      <p:ext uri="{BB962C8B-B14F-4D97-AF65-F5344CB8AC3E}">
        <p14:creationId xmlns:p14="http://schemas.microsoft.com/office/powerpoint/2010/main" val="133535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AFC3C0-84B2-3615-4449-3E1891571E95}"/>
              </a:ext>
            </a:extLst>
          </p:cNvPr>
          <p:cNvSpPr>
            <a:spLocks noGrp="1"/>
          </p:cNvSpPr>
          <p:nvPr>
            <p:ph type="title"/>
          </p:nvPr>
        </p:nvSpPr>
        <p:spPr/>
        <p:txBody>
          <a:bodyPr/>
          <a:lstStyle/>
          <a:p>
            <a:r>
              <a:rPr lang="en-US" dirty="0"/>
              <a:t>Example: ChatGPT o1-preview</a:t>
            </a:r>
          </a:p>
        </p:txBody>
      </p:sp>
      <p:sp>
        <p:nvSpPr>
          <p:cNvPr id="8" name="Content Placeholder 7">
            <a:extLst>
              <a:ext uri="{FF2B5EF4-FFF2-40B4-BE49-F238E27FC236}">
                <a16:creationId xmlns:a16="http://schemas.microsoft.com/office/drawing/2014/main" id="{B5A9B87C-A8B4-B8CC-2B67-8C87F87F82B6}"/>
              </a:ext>
            </a:extLst>
          </p:cNvPr>
          <p:cNvSpPr>
            <a:spLocks noGrp="1"/>
          </p:cNvSpPr>
          <p:nvPr>
            <p:ph idx="1"/>
          </p:nvPr>
        </p:nvSpPr>
        <p:spPr>
          <a:xfrm>
            <a:off x="676194" y="1003852"/>
            <a:ext cx="10515600" cy="4979505"/>
          </a:xfrm>
        </p:spPr>
        <p:txBody>
          <a:bodyPr/>
          <a:lstStyle/>
          <a:p>
            <a:r>
              <a:rPr lang="en-US" dirty="0"/>
              <a:t>Estimate the complexity of problems</a:t>
            </a:r>
          </a:p>
          <a:p>
            <a:r>
              <a:rPr lang="en-US" dirty="0"/>
              <a:t>Assigns the right resources to each problem</a:t>
            </a:r>
          </a:p>
          <a:p>
            <a:r>
              <a:rPr lang="en-US" dirty="0"/>
              <a:t>Use “Chain of Thought Reasoning”</a:t>
            </a:r>
          </a:p>
          <a:p>
            <a:r>
              <a:rPr lang="en-US" dirty="0"/>
              <a:t>Response take between 1 second and 100 seconds</a:t>
            </a:r>
          </a:p>
        </p:txBody>
      </p:sp>
      <p:pic>
        <p:nvPicPr>
          <p:cNvPr id="9" name="Picture 8">
            <a:extLst>
              <a:ext uri="{FF2B5EF4-FFF2-40B4-BE49-F238E27FC236}">
                <a16:creationId xmlns:a16="http://schemas.microsoft.com/office/drawing/2014/main" id="{12A035AB-F16E-D0D8-1523-422F8C3B3B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194" y="3429000"/>
            <a:ext cx="7772400" cy="2725737"/>
          </a:xfrm>
          <a:prstGeom prst="rect">
            <a:avLst/>
          </a:prstGeom>
        </p:spPr>
      </p:pic>
      <p:sp>
        <p:nvSpPr>
          <p:cNvPr id="10" name="Right Arrow 9">
            <a:extLst>
              <a:ext uri="{FF2B5EF4-FFF2-40B4-BE49-F238E27FC236}">
                <a16:creationId xmlns:a16="http://schemas.microsoft.com/office/drawing/2014/main" id="{C95610A0-7CE7-36F1-D2C7-CC488DF8CC8C}"/>
              </a:ext>
            </a:extLst>
          </p:cNvPr>
          <p:cNvSpPr/>
          <p:nvPr/>
        </p:nvSpPr>
        <p:spPr>
          <a:xfrm rot="9164694">
            <a:off x="3200576" y="3430931"/>
            <a:ext cx="2152891" cy="120376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38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DA5D-8E2D-4EC0-02BF-2F7EB297B143}"/>
              </a:ext>
            </a:extLst>
          </p:cNvPr>
          <p:cNvSpPr>
            <a:spLocks noGrp="1"/>
          </p:cNvSpPr>
          <p:nvPr>
            <p:ph type="title"/>
          </p:nvPr>
        </p:nvSpPr>
        <p:spPr/>
        <p:txBody>
          <a:bodyPr/>
          <a:lstStyle/>
          <a:p>
            <a:r>
              <a:rPr lang="en-US" dirty="0"/>
              <a:t>ChatGPT o1-preview</a:t>
            </a:r>
          </a:p>
        </p:txBody>
      </p:sp>
      <p:sp>
        <p:nvSpPr>
          <p:cNvPr id="3" name="Content Placeholder 2">
            <a:extLst>
              <a:ext uri="{FF2B5EF4-FFF2-40B4-BE49-F238E27FC236}">
                <a16:creationId xmlns:a16="http://schemas.microsoft.com/office/drawing/2014/main" id="{E159C422-D481-3A38-18DE-0C91B98F3340}"/>
              </a:ext>
            </a:extLst>
          </p:cNvPr>
          <p:cNvSpPr>
            <a:spLocks noGrp="1"/>
          </p:cNvSpPr>
          <p:nvPr>
            <p:ph idx="1"/>
          </p:nvPr>
        </p:nvSpPr>
        <p:spPr>
          <a:xfrm>
            <a:off x="8222555" y="1022143"/>
            <a:ext cx="2730699" cy="4813714"/>
          </a:xfrm>
        </p:spPr>
        <p:txBody>
          <a:bodyPr/>
          <a:lstStyle/>
          <a:p>
            <a:r>
              <a:rPr lang="en-US" dirty="0"/>
              <a:t>Dropdown</a:t>
            </a:r>
          </a:p>
        </p:txBody>
      </p:sp>
      <p:pic>
        <p:nvPicPr>
          <p:cNvPr id="4" name="Picture 3">
            <a:extLst>
              <a:ext uri="{FF2B5EF4-FFF2-40B4-BE49-F238E27FC236}">
                <a16:creationId xmlns:a16="http://schemas.microsoft.com/office/drawing/2014/main" id="{24C15EA8-4258-E79B-A06A-4F3B7A3C90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60" y="818980"/>
            <a:ext cx="7772400" cy="5515039"/>
          </a:xfrm>
          <a:prstGeom prst="rect">
            <a:avLst/>
          </a:prstGeom>
        </p:spPr>
      </p:pic>
    </p:spTree>
    <p:extLst>
      <p:ext uri="{BB962C8B-B14F-4D97-AF65-F5344CB8AC3E}">
        <p14:creationId xmlns:p14="http://schemas.microsoft.com/office/powerpoint/2010/main" val="146305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BA573-0D86-E7F7-C6B9-66E2129B2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4474A-3A28-8024-7880-2458FDA9A47C}"/>
              </a:ext>
            </a:extLst>
          </p:cNvPr>
          <p:cNvSpPr>
            <a:spLocks noGrp="1"/>
          </p:cNvSpPr>
          <p:nvPr>
            <p:ph type="title"/>
          </p:nvPr>
        </p:nvSpPr>
        <p:spPr>
          <a:xfrm>
            <a:off x="331304" y="225978"/>
            <a:ext cx="11237843" cy="648666"/>
          </a:xfrm>
        </p:spPr>
        <p:txBody>
          <a:bodyPr anchor="ctr">
            <a:noAutofit/>
          </a:bodyPr>
          <a:lstStyle/>
          <a:p>
            <a:r>
              <a:rPr lang="en-US" sz="2400" dirty="0"/>
              <a:t>Agentic Architecture Enhancing Integration and Performance</a:t>
            </a:r>
            <a:endParaRPr lang="en-US" sz="2800" dirty="0"/>
          </a:p>
        </p:txBody>
      </p:sp>
      <p:sp>
        <p:nvSpPr>
          <p:cNvPr id="4" name="Content Placeholder 3">
            <a:extLst>
              <a:ext uri="{FF2B5EF4-FFF2-40B4-BE49-F238E27FC236}">
                <a16:creationId xmlns:a16="http://schemas.microsoft.com/office/drawing/2014/main" id="{B1A49EA3-6EC0-4AF2-1B57-FA7BD0A2CB6D}"/>
              </a:ext>
            </a:extLst>
          </p:cNvPr>
          <p:cNvSpPr>
            <a:spLocks noGrp="1"/>
          </p:cNvSpPr>
          <p:nvPr>
            <p:ph sz="half" idx="1"/>
          </p:nvPr>
        </p:nvSpPr>
        <p:spPr>
          <a:xfrm>
            <a:off x="849085" y="1019471"/>
            <a:ext cx="10863563" cy="5224437"/>
          </a:xfrm>
        </p:spPr>
        <p:txBody>
          <a:bodyPr>
            <a:normAutofit fontScale="77500" lnSpcReduction="20000"/>
          </a:bodyPr>
          <a:lstStyle/>
          <a:p>
            <a:pPr>
              <a:buFont typeface="Arial" panose="020B0604020202020204" pitchFamily="34" charset="0"/>
              <a:buChar char="•"/>
            </a:pPr>
            <a:r>
              <a:rPr lang="en-US" b="1" dirty="0"/>
              <a:t>Seamless Integration:</a:t>
            </a:r>
            <a:endParaRPr lang="en-US" dirty="0"/>
          </a:p>
          <a:p>
            <a:pPr marL="742950" lvl="1" indent="-285750">
              <a:buFont typeface="Arial" panose="020B0604020202020204" pitchFamily="34" charset="0"/>
              <a:buChar char="•"/>
            </a:pPr>
            <a:r>
              <a:rPr lang="en-US" b="1" dirty="0"/>
              <a:t>Autonomous Agents:</a:t>
            </a:r>
            <a:r>
              <a:rPr lang="en-US" dirty="0"/>
              <a:t> Agents independently interact with LLMs and vector &amp; graph databases.</a:t>
            </a:r>
          </a:p>
          <a:p>
            <a:pPr marL="742950" lvl="1" indent="-285750">
              <a:buFont typeface="Arial" panose="020B0604020202020204" pitchFamily="34" charset="0"/>
              <a:buChar char="•"/>
            </a:pPr>
            <a:r>
              <a:rPr lang="en-US" b="1" dirty="0"/>
              <a:t>Dynamic Decision-Making:</a:t>
            </a:r>
            <a:r>
              <a:rPr lang="en-US" dirty="0"/>
              <a:t> Agents choose the optimal data source based on query complexity.</a:t>
            </a:r>
            <a:br>
              <a:rPr lang="en-US" dirty="0"/>
            </a:br>
            <a:endParaRPr lang="en-US" dirty="0"/>
          </a:p>
          <a:p>
            <a:pPr>
              <a:buFont typeface="Arial" panose="020B0604020202020204" pitchFamily="34" charset="0"/>
              <a:buChar char="•"/>
            </a:pPr>
            <a:r>
              <a:rPr lang="en-US" b="1" dirty="0"/>
              <a:t>Improved Performance:</a:t>
            </a:r>
            <a:endParaRPr lang="en-US" dirty="0"/>
          </a:p>
          <a:p>
            <a:pPr marL="742950" lvl="1" indent="-285750">
              <a:buFont typeface="Arial" panose="020B0604020202020204" pitchFamily="34" charset="0"/>
              <a:buChar char="•"/>
            </a:pPr>
            <a:r>
              <a:rPr lang="en-US" b="1" dirty="0"/>
              <a:t>Scalability:</a:t>
            </a:r>
            <a:r>
              <a:rPr lang="en-US" dirty="0"/>
              <a:t> Easily incorporate new data sources or agents.</a:t>
            </a:r>
          </a:p>
          <a:p>
            <a:pPr marL="742950" lvl="1" indent="-285750">
              <a:buFont typeface="Arial" panose="020B0604020202020204" pitchFamily="34" charset="0"/>
              <a:buChar char="•"/>
            </a:pPr>
            <a:r>
              <a:rPr lang="en-US" b="1" dirty="0"/>
              <a:t>Adaptability:</a:t>
            </a:r>
            <a:r>
              <a:rPr lang="en-US" dirty="0"/>
              <a:t> Agents learn and refine retrieval strategies over time.</a:t>
            </a:r>
            <a:br>
              <a:rPr lang="en-US" dirty="0"/>
            </a:br>
            <a:endParaRPr lang="en-US" dirty="0"/>
          </a:p>
          <a:p>
            <a:pPr>
              <a:buFont typeface="Arial" panose="020B0604020202020204" pitchFamily="34" charset="0"/>
              <a:buChar char="•"/>
            </a:pPr>
            <a:r>
              <a:rPr lang="en-US" b="1" dirty="0"/>
              <a:t>Collaborative Problem-Solving:</a:t>
            </a:r>
            <a:endParaRPr lang="en-US" dirty="0"/>
          </a:p>
          <a:p>
            <a:pPr marL="742950" lvl="1" indent="-285750">
              <a:buFont typeface="Arial" panose="020B0604020202020204" pitchFamily="34" charset="0"/>
              <a:buChar char="•"/>
            </a:pPr>
            <a:r>
              <a:rPr lang="en-US" b="1" dirty="0"/>
              <a:t>Multi-Agent Systems:</a:t>
            </a:r>
            <a:r>
              <a:rPr lang="en-US" dirty="0"/>
              <a:t> Agents share insights and work together to handle complex queries.</a:t>
            </a:r>
          </a:p>
          <a:p>
            <a:pPr marL="742950" lvl="1" indent="-285750">
              <a:buFont typeface="Arial" panose="020B0604020202020204" pitchFamily="34" charset="0"/>
              <a:buChar char="•"/>
            </a:pPr>
            <a:r>
              <a:rPr lang="en-US" b="1" dirty="0"/>
              <a:t>Iterative Processing:</a:t>
            </a:r>
            <a:r>
              <a:rPr lang="en-US" dirty="0"/>
              <a:t> Agents can loop through retrieval and generation steps to improve responses.</a:t>
            </a:r>
            <a:br>
              <a:rPr lang="en-US" dirty="0"/>
            </a:br>
            <a:endParaRPr lang="en-US" dirty="0"/>
          </a:p>
          <a:p>
            <a:pPr>
              <a:buFont typeface="Arial" panose="020B0604020202020204" pitchFamily="34" charset="0"/>
              <a:buChar char="•"/>
            </a:pPr>
            <a:r>
              <a:rPr lang="en-US" b="1" dirty="0"/>
              <a:t>Business Impact:</a:t>
            </a:r>
            <a:endParaRPr lang="en-US" dirty="0"/>
          </a:p>
          <a:p>
            <a:pPr marL="742950" lvl="1" indent="-285750">
              <a:buFont typeface="Arial" panose="020B0604020202020204" pitchFamily="34" charset="0"/>
              <a:buChar char="•"/>
            </a:pPr>
            <a:r>
              <a:rPr lang="en-US" b="1" dirty="0"/>
              <a:t>Efficiency Gains:</a:t>
            </a:r>
            <a:r>
              <a:rPr lang="en-US" dirty="0"/>
              <a:t> Faster response times and reduced operational costs.</a:t>
            </a:r>
          </a:p>
          <a:p>
            <a:pPr marL="742950" lvl="1" indent="-285750">
              <a:buFont typeface="Arial" panose="020B0604020202020204" pitchFamily="34" charset="0"/>
              <a:buChar char="•"/>
            </a:pPr>
            <a:r>
              <a:rPr lang="en-US" b="1" dirty="0"/>
              <a:t>Better Insights:</a:t>
            </a:r>
            <a:r>
              <a:rPr lang="en-US" dirty="0"/>
              <a:t> Deeper understanding of data leads to improved decision-making.</a:t>
            </a:r>
          </a:p>
          <a:p>
            <a:pPr marL="742950" lvl="1" indent="-285750">
              <a:buFont typeface="Arial" panose="020B0604020202020204" pitchFamily="34" charset="0"/>
              <a:buChar char="•"/>
            </a:pPr>
            <a:r>
              <a:rPr lang="en-US" b="1" dirty="0"/>
              <a:t>Competitive Advantage:</a:t>
            </a:r>
            <a:r>
              <a:rPr lang="en-US" dirty="0"/>
              <a:t> Enhanced capabilities that differentiate your services.</a:t>
            </a:r>
          </a:p>
        </p:txBody>
      </p:sp>
    </p:spTree>
    <p:extLst>
      <p:ext uri="{BB962C8B-B14F-4D97-AF65-F5344CB8AC3E}">
        <p14:creationId xmlns:p14="http://schemas.microsoft.com/office/powerpoint/2010/main" val="2572089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4C97-72AA-96FE-94ED-85CBA038A234}"/>
              </a:ext>
            </a:extLst>
          </p:cNvPr>
          <p:cNvSpPr>
            <a:spLocks noGrp="1"/>
          </p:cNvSpPr>
          <p:nvPr>
            <p:ph type="title"/>
          </p:nvPr>
        </p:nvSpPr>
        <p:spPr>
          <a:xfrm>
            <a:off x="227187" y="255993"/>
            <a:ext cx="11368720" cy="648666"/>
          </a:xfrm>
        </p:spPr>
        <p:txBody>
          <a:bodyPr anchor="ctr">
            <a:normAutofit/>
          </a:bodyPr>
          <a:lstStyle/>
          <a:p>
            <a:r>
              <a:rPr lang="en-US" sz="3300" dirty="0"/>
              <a:t>Data: Beyond LLMs, GraphRAG and Vector Databases </a:t>
            </a:r>
          </a:p>
        </p:txBody>
      </p:sp>
      <p:sp>
        <p:nvSpPr>
          <p:cNvPr id="6" name="Content Placeholder 5">
            <a:extLst>
              <a:ext uri="{FF2B5EF4-FFF2-40B4-BE49-F238E27FC236}">
                <a16:creationId xmlns:a16="http://schemas.microsoft.com/office/drawing/2014/main" id="{BDCC13EA-10A0-8F38-B83F-1BC43DA7AC9B}"/>
              </a:ext>
            </a:extLst>
          </p:cNvPr>
          <p:cNvSpPr>
            <a:spLocks noGrp="1"/>
          </p:cNvSpPr>
          <p:nvPr>
            <p:ph sz="half" idx="1"/>
          </p:nvPr>
        </p:nvSpPr>
        <p:spPr>
          <a:xfrm>
            <a:off x="407623" y="1117856"/>
            <a:ext cx="9482370" cy="4622287"/>
          </a:xfrm>
        </p:spPr>
        <p:txBody>
          <a:bodyPr>
            <a:normAutofit fontScale="92500" lnSpcReduction="10000"/>
          </a:bodyPr>
          <a:lstStyle/>
          <a:p>
            <a:pPr>
              <a:buFont typeface="Arial" panose="020B0604020202020204" pitchFamily="34" charset="0"/>
              <a:buChar char="•"/>
            </a:pPr>
            <a:r>
              <a:rPr lang="en-US" sz="2600" b="1" dirty="0"/>
              <a:t>Understanding RAG in Graph:</a:t>
            </a:r>
            <a:endParaRPr lang="en-US" sz="2600" dirty="0"/>
          </a:p>
          <a:p>
            <a:pPr marL="742950" lvl="1" indent="-285750">
              <a:buFont typeface="Arial" panose="020B0604020202020204" pitchFamily="34" charset="0"/>
              <a:buChar char="•"/>
            </a:pPr>
            <a:r>
              <a:rPr lang="en-US" sz="2200" b="1" dirty="0"/>
              <a:t>Retrieval-Augmented Generation (RAG):</a:t>
            </a:r>
            <a:r>
              <a:rPr lang="en-US" sz="2200" dirty="0"/>
              <a:t> Enhances language models by retrieving relevant external data during the generation process.</a:t>
            </a:r>
          </a:p>
          <a:p>
            <a:pPr marL="742950" lvl="1" indent="-285750">
              <a:buFont typeface="Arial" panose="020B0604020202020204" pitchFamily="34" charset="0"/>
              <a:buChar char="•"/>
            </a:pPr>
            <a:r>
              <a:rPr lang="en-US" sz="2200" b="1" dirty="0"/>
              <a:t>Graph Databases:</a:t>
            </a:r>
            <a:r>
              <a:rPr lang="en-US" sz="2200" dirty="0"/>
              <a:t> Store data as nodes and edges, capturing complex relationships and hierarchies.</a:t>
            </a:r>
          </a:p>
          <a:p>
            <a:pPr>
              <a:buFont typeface="Arial" panose="020B0604020202020204" pitchFamily="34" charset="0"/>
              <a:buChar char="•"/>
            </a:pPr>
            <a:r>
              <a:rPr lang="en-US" sz="2600" b="1" dirty="0"/>
              <a:t>Role of Vector Databases:</a:t>
            </a:r>
            <a:endParaRPr lang="en-US" sz="2600" dirty="0"/>
          </a:p>
          <a:p>
            <a:pPr marL="742950" lvl="1" indent="-285750">
              <a:buFont typeface="Arial" panose="020B0604020202020204" pitchFamily="34" charset="0"/>
              <a:buChar char="•"/>
            </a:pPr>
            <a:r>
              <a:rPr lang="en-US" sz="2200" b="1" dirty="0"/>
              <a:t>Vector Embeddings:</a:t>
            </a:r>
            <a:r>
              <a:rPr lang="en-US" sz="2200" dirty="0"/>
              <a:t> Numerical representations of text or data capturing semantic meaning.</a:t>
            </a:r>
          </a:p>
          <a:p>
            <a:pPr marL="742950" lvl="1" indent="-285750">
              <a:buFont typeface="Arial" panose="020B0604020202020204" pitchFamily="34" charset="0"/>
              <a:buChar char="•"/>
            </a:pPr>
            <a:r>
              <a:rPr lang="en-US" sz="2200" b="1" dirty="0"/>
              <a:t>Vector Databases:</a:t>
            </a:r>
            <a:r>
              <a:rPr lang="en-US" sz="2200" dirty="0"/>
              <a:t> Enable efficient similarity searches based on these embeddings.</a:t>
            </a:r>
          </a:p>
          <a:p>
            <a:pPr>
              <a:buFont typeface="Arial" panose="020B0604020202020204" pitchFamily="34" charset="0"/>
              <a:buChar char="•"/>
            </a:pPr>
            <a:r>
              <a:rPr lang="en-US" sz="2600" b="1" dirty="0"/>
              <a:t>How They Work Together:</a:t>
            </a:r>
            <a:endParaRPr lang="en-US" sz="2600" dirty="0"/>
          </a:p>
          <a:p>
            <a:pPr marL="742950" lvl="1" indent="-285750">
              <a:buFont typeface="Arial" panose="020B0604020202020204" pitchFamily="34" charset="0"/>
              <a:buChar char="•"/>
            </a:pPr>
            <a:r>
              <a:rPr lang="en-US" sz="2200" b="1" dirty="0"/>
              <a:t>Combined Retrieval:</a:t>
            </a:r>
            <a:r>
              <a:rPr lang="en-US" sz="2200" dirty="0"/>
              <a:t> Use vector databases for semantic similarity and graph databases for relational context.</a:t>
            </a:r>
          </a:p>
          <a:p>
            <a:pPr marL="742950" lvl="1" indent="-285750">
              <a:buFont typeface="Arial" panose="020B0604020202020204" pitchFamily="34" charset="0"/>
              <a:buChar char="•"/>
            </a:pPr>
            <a:r>
              <a:rPr lang="en-US" sz="2200" b="1" dirty="0"/>
              <a:t>Enhanced Contextualization:</a:t>
            </a:r>
            <a:r>
              <a:rPr lang="en-US" sz="2200" dirty="0"/>
              <a:t> Provides both the "what" (vector similarity) and the "how" (graph relationships).</a:t>
            </a:r>
          </a:p>
          <a:p>
            <a:endParaRPr lang="en-US" dirty="0"/>
          </a:p>
        </p:txBody>
      </p:sp>
    </p:spTree>
    <p:extLst>
      <p:ext uri="{BB962C8B-B14F-4D97-AF65-F5344CB8AC3E}">
        <p14:creationId xmlns:p14="http://schemas.microsoft.com/office/powerpoint/2010/main" val="2585909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97114" y="130899"/>
            <a:ext cx="11360800" cy="763600"/>
          </a:xfrm>
          <a:prstGeom prst="rect">
            <a:avLst/>
          </a:prstGeom>
        </p:spPr>
        <p:txBody>
          <a:bodyPr spcFirstLastPara="1" vert="horz" wrap="square" lIns="121900" tIns="121900" rIns="121900" bIns="121900" rtlCol="0" anchor="t" anchorCtr="0">
            <a:normAutofit/>
          </a:bodyPr>
          <a:lstStyle/>
          <a:p>
            <a:r>
              <a:rPr lang="en" b="1" dirty="0"/>
              <a:t>The Complementary Nature of LLMs and EKGs</a:t>
            </a:r>
            <a:endParaRPr b="1" dirty="0"/>
          </a:p>
        </p:txBody>
      </p:sp>
      <p:sp>
        <p:nvSpPr>
          <p:cNvPr id="61" name="Google Shape;61;p14"/>
          <p:cNvSpPr txBox="1">
            <a:spLocks noGrp="1"/>
          </p:cNvSpPr>
          <p:nvPr>
            <p:ph type="body" idx="1"/>
          </p:nvPr>
        </p:nvSpPr>
        <p:spPr>
          <a:xfrm>
            <a:off x="494176" y="826084"/>
            <a:ext cx="5333200" cy="2544800"/>
          </a:xfrm>
          <a:prstGeom prst="rect">
            <a:avLst/>
          </a:prstGeom>
        </p:spPr>
        <p:txBody>
          <a:bodyPr spcFirstLastPara="1" vert="horz" wrap="square" lIns="121900" tIns="121900" rIns="121900" bIns="121900" rtlCol="0" anchor="t" anchorCtr="0">
            <a:normAutofit/>
          </a:bodyPr>
          <a:lstStyle/>
          <a:p>
            <a:pPr marL="0" indent="0">
              <a:buNone/>
            </a:pPr>
            <a:r>
              <a:rPr lang="en" sz="2667" b="1"/>
              <a:t>Large Language Models</a:t>
            </a:r>
            <a:endParaRPr sz="2667" b="1"/>
          </a:p>
          <a:p>
            <a:pPr>
              <a:spcBef>
                <a:spcPts val="1600"/>
              </a:spcBef>
              <a:buAutoNum type="arabicPeriod"/>
            </a:pPr>
            <a:r>
              <a:rPr lang="en"/>
              <a:t>Statistical</a:t>
            </a:r>
            <a:endParaRPr/>
          </a:p>
          <a:p>
            <a:pPr>
              <a:buAutoNum type="arabicPeriod"/>
            </a:pPr>
            <a:r>
              <a:rPr lang="en"/>
              <a:t>Models of </a:t>
            </a:r>
            <a:r>
              <a:rPr lang="en" b="1"/>
              <a:t>language</a:t>
            </a:r>
            <a:endParaRPr b="1"/>
          </a:p>
          <a:p>
            <a:pPr>
              <a:buAutoNum type="arabicPeriod"/>
            </a:pPr>
            <a:r>
              <a:rPr lang="en"/>
              <a:t>Designed to predict the next token</a:t>
            </a:r>
            <a:endParaRPr/>
          </a:p>
          <a:p>
            <a:pPr>
              <a:buAutoNum type="arabicPeriod"/>
            </a:pPr>
            <a:r>
              <a:rPr lang="en"/>
              <a:t>Likely to hallucinate</a:t>
            </a:r>
            <a:endParaRPr/>
          </a:p>
          <a:p>
            <a:pPr>
              <a:buAutoNum type="arabicPeriod"/>
            </a:pPr>
            <a:r>
              <a:rPr lang="en"/>
              <a:t>Contains Knowledge of the </a:t>
            </a:r>
            <a:r>
              <a:rPr lang="en" b="1"/>
              <a:t>Outside</a:t>
            </a:r>
            <a:r>
              <a:rPr lang="en"/>
              <a:t> World</a:t>
            </a:r>
            <a:endParaRPr/>
          </a:p>
        </p:txBody>
      </p:sp>
      <p:sp>
        <p:nvSpPr>
          <p:cNvPr id="62" name="Google Shape;62;p14"/>
          <p:cNvSpPr txBox="1">
            <a:spLocks noGrp="1"/>
          </p:cNvSpPr>
          <p:nvPr>
            <p:ph type="body" idx="2"/>
          </p:nvPr>
        </p:nvSpPr>
        <p:spPr>
          <a:xfrm>
            <a:off x="6434176" y="826084"/>
            <a:ext cx="5333200" cy="2702400"/>
          </a:xfrm>
          <a:prstGeom prst="rect">
            <a:avLst/>
          </a:prstGeom>
        </p:spPr>
        <p:txBody>
          <a:bodyPr spcFirstLastPara="1" vert="horz" wrap="square" lIns="121900" tIns="121900" rIns="121900" bIns="121900" rtlCol="0" anchor="t" anchorCtr="0">
            <a:normAutofit/>
          </a:bodyPr>
          <a:lstStyle/>
          <a:p>
            <a:pPr marL="0" indent="0">
              <a:buNone/>
            </a:pPr>
            <a:r>
              <a:rPr lang="en" sz="2667" b="1" dirty="0"/>
              <a:t>Enterprise Knowledge Graphs</a:t>
            </a:r>
            <a:endParaRPr sz="2667" b="1" dirty="0"/>
          </a:p>
          <a:p>
            <a:pPr>
              <a:spcBef>
                <a:spcPts val="1600"/>
              </a:spcBef>
              <a:buAutoNum type="arabicPeriod"/>
            </a:pPr>
            <a:r>
              <a:rPr lang="en" dirty="0"/>
              <a:t>Deterministic</a:t>
            </a:r>
            <a:endParaRPr dirty="0"/>
          </a:p>
          <a:p>
            <a:pPr>
              <a:buAutoNum type="arabicPeriod"/>
            </a:pPr>
            <a:r>
              <a:rPr lang="en" dirty="0"/>
              <a:t>Models of your </a:t>
            </a:r>
            <a:r>
              <a:rPr lang="en" b="1" dirty="0"/>
              <a:t>customer and products</a:t>
            </a:r>
            <a:endParaRPr b="1" dirty="0"/>
          </a:p>
          <a:p>
            <a:pPr>
              <a:buAutoNum type="arabicPeriod"/>
            </a:pPr>
            <a:r>
              <a:rPr lang="en" dirty="0"/>
              <a:t>Designed for knowledge traversal</a:t>
            </a:r>
            <a:endParaRPr dirty="0"/>
          </a:p>
          <a:p>
            <a:pPr>
              <a:buAutoNum type="arabicPeriod"/>
            </a:pPr>
            <a:r>
              <a:rPr lang="en" dirty="0"/>
              <a:t>Precise graph queries</a:t>
            </a:r>
            <a:endParaRPr dirty="0"/>
          </a:p>
          <a:p>
            <a:pPr>
              <a:buAutoNum type="arabicPeriod"/>
            </a:pPr>
            <a:r>
              <a:rPr lang="en" dirty="0"/>
              <a:t>Contains Knowledge of your </a:t>
            </a:r>
            <a:r>
              <a:rPr lang="en" b="1" dirty="0"/>
              <a:t>Internal Organization</a:t>
            </a:r>
            <a:endParaRPr b="1" dirty="0"/>
          </a:p>
        </p:txBody>
      </p:sp>
      <p:grpSp>
        <p:nvGrpSpPr>
          <p:cNvPr id="4" name="Group 3">
            <a:extLst>
              <a:ext uri="{FF2B5EF4-FFF2-40B4-BE49-F238E27FC236}">
                <a16:creationId xmlns:a16="http://schemas.microsoft.com/office/drawing/2014/main" id="{657E2E70-CA7A-0BAC-61BD-B74EC6331281}"/>
              </a:ext>
            </a:extLst>
          </p:cNvPr>
          <p:cNvGrpSpPr/>
          <p:nvPr/>
        </p:nvGrpSpPr>
        <p:grpSpPr>
          <a:xfrm>
            <a:off x="4204518" y="3206261"/>
            <a:ext cx="3106613" cy="3012840"/>
            <a:chOff x="4126840" y="3347775"/>
            <a:chExt cx="3106613" cy="3012840"/>
          </a:xfrm>
        </p:grpSpPr>
        <p:sp>
          <p:nvSpPr>
            <p:cNvPr id="2" name="Oval 1">
              <a:extLst>
                <a:ext uri="{FF2B5EF4-FFF2-40B4-BE49-F238E27FC236}">
                  <a16:creationId xmlns:a16="http://schemas.microsoft.com/office/drawing/2014/main" id="{04E6E1A1-AF62-265C-9A6D-645DEE4F7F3E}"/>
                </a:ext>
              </a:extLst>
            </p:cNvPr>
            <p:cNvSpPr/>
            <p:nvPr/>
          </p:nvSpPr>
          <p:spPr>
            <a:xfrm>
              <a:off x="4126840" y="3347776"/>
              <a:ext cx="3106613" cy="3012839"/>
            </a:xfrm>
            <a:prstGeom prst="ellipse">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Google Shape;64;p14"/>
            <p:cNvSpPr/>
            <p:nvPr/>
          </p:nvSpPr>
          <p:spPr>
            <a:xfrm>
              <a:off x="4126840" y="3371061"/>
              <a:ext cx="2276467" cy="2966267"/>
            </a:xfrm>
            <a:custGeom>
              <a:avLst/>
              <a:gdLst/>
              <a:ahLst/>
              <a:cxnLst/>
              <a:rect l="l" t="t" r="r" b="b"/>
              <a:pathLst>
                <a:path w="68294" h="88988" extrusionOk="0">
                  <a:moveTo>
                    <a:pt x="44625" y="131"/>
                  </a:moveTo>
                  <a:cubicBezTo>
                    <a:pt x="47428" y="394"/>
                    <a:pt x="53165" y="875"/>
                    <a:pt x="56187" y="2233"/>
                  </a:cubicBezTo>
                  <a:cubicBezTo>
                    <a:pt x="59209" y="3591"/>
                    <a:pt x="60917" y="6087"/>
                    <a:pt x="62756" y="8277"/>
                  </a:cubicBezTo>
                  <a:cubicBezTo>
                    <a:pt x="64595" y="10467"/>
                    <a:pt x="66303" y="12963"/>
                    <a:pt x="67222" y="15371"/>
                  </a:cubicBezTo>
                  <a:cubicBezTo>
                    <a:pt x="68142" y="17780"/>
                    <a:pt x="68229" y="20714"/>
                    <a:pt x="68273" y="22728"/>
                  </a:cubicBezTo>
                  <a:cubicBezTo>
                    <a:pt x="68317" y="24743"/>
                    <a:pt x="67879" y="25881"/>
                    <a:pt x="67485" y="27458"/>
                  </a:cubicBezTo>
                  <a:cubicBezTo>
                    <a:pt x="67091" y="29035"/>
                    <a:pt x="66566" y="30787"/>
                    <a:pt x="65909" y="32188"/>
                  </a:cubicBezTo>
                  <a:cubicBezTo>
                    <a:pt x="65252" y="33589"/>
                    <a:pt x="64464" y="34640"/>
                    <a:pt x="63544" y="35866"/>
                  </a:cubicBezTo>
                  <a:cubicBezTo>
                    <a:pt x="62624" y="37092"/>
                    <a:pt x="61661" y="38538"/>
                    <a:pt x="60391" y="39545"/>
                  </a:cubicBezTo>
                  <a:cubicBezTo>
                    <a:pt x="59121" y="40552"/>
                    <a:pt x="57369" y="41253"/>
                    <a:pt x="55924" y="41910"/>
                  </a:cubicBezTo>
                  <a:cubicBezTo>
                    <a:pt x="54479" y="42567"/>
                    <a:pt x="52903" y="43136"/>
                    <a:pt x="51720" y="43486"/>
                  </a:cubicBezTo>
                  <a:cubicBezTo>
                    <a:pt x="50538" y="43836"/>
                    <a:pt x="49968" y="43968"/>
                    <a:pt x="48829" y="44012"/>
                  </a:cubicBezTo>
                  <a:cubicBezTo>
                    <a:pt x="47690" y="44056"/>
                    <a:pt x="46508" y="43662"/>
                    <a:pt x="44888" y="43749"/>
                  </a:cubicBezTo>
                  <a:cubicBezTo>
                    <a:pt x="43268" y="43837"/>
                    <a:pt x="41165" y="43968"/>
                    <a:pt x="39107" y="44537"/>
                  </a:cubicBezTo>
                  <a:cubicBezTo>
                    <a:pt x="37049" y="45106"/>
                    <a:pt x="34509" y="46070"/>
                    <a:pt x="32538" y="47165"/>
                  </a:cubicBezTo>
                  <a:cubicBezTo>
                    <a:pt x="30567" y="48260"/>
                    <a:pt x="28728" y="49354"/>
                    <a:pt x="27283" y="51106"/>
                  </a:cubicBezTo>
                  <a:cubicBezTo>
                    <a:pt x="25838" y="52858"/>
                    <a:pt x="24743" y="55223"/>
                    <a:pt x="23867" y="57675"/>
                  </a:cubicBezTo>
                  <a:cubicBezTo>
                    <a:pt x="22991" y="60128"/>
                    <a:pt x="21984" y="62668"/>
                    <a:pt x="22028" y="65821"/>
                  </a:cubicBezTo>
                  <a:cubicBezTo>
                    <a:pt x="22072" y="68974"/>
                    <a:pt x="23210" y="74098"/>
                    <a:pt x="24130" y="76594"/>
                  </a:cubicBezTo>
                  <a:cubicBezTo>
                    <a:pt x="25050" y="79090"/>
                    <a:pt x="26320" y="79441"/>
                    <a:pt x="27546" y="80798"/>
                  </a:cubicBezTo>
                  <a:cubicBezTo>
                    <a:pt x="28772" y="82156"/>
                    <a:pt x="30086" y="83732"/>
                    <a:pt x="31487" y="84739"/>
                  </a:cubicBezTo>
                  <a:cubicBezTo>
                    <a:pt x="32888" y="85746"/>
                    <a:pt x="34728" y="86315"/>
                    <a:pt x="35954" y="86841"/>
                  </a:cubicBezTo>
                  <a:cubicBezTo>
                    <a:pt x="37180" y="87367"/>
                    <a:pt x="37750" y="87543"/>
                    <a:pt x="38845" y="87893"/>
                  </a:cubicBezTo>
                  <a:cubicBezTo>
                    <a:pt x="39940" y="88244"/>
                    <a:pt x="42961" y="88857"/>
                    <a:pt x="42523" y="88944"/>
                  </a:cubicBezTo>
                  <a:cubicBezTo>
                    <a:pt x="42085" y="89032"/>
                    <a:pt x="38232" y="88856"/>
                    <a:pt x="36217" y="88418"/>
                  </a:cubicBezTo>
                  <a:cubicBezTo>
                    <a:pt x="34203" y="87980"/>
                    <a:pt x="32363" y="86973"/>
                    <a:pt x="30436" y="86316"/>
                  </a:cubicBezTo>
                  <a:cubicBezTo>
                    <a:pt x="28509" y="85659"/>
                    <a:pt x="26495" y="85353"/>
                    <a:pt x="24656" y="84477"/>
                  </a:cubicBezTo>
                  <a:cubicBezTo>
                    <a:pt x="22817" y="83601"/>
                    <a:pt x="21152" y="82331"/>
                    <a:pt x="19400" y="81061"/>
                  </a:cubicBezTo>
                  <a:cubicBezTo>
                    <a:pt x="17648" y="79791"/>
                    <a:pt x="15853" y="78521"/>
                    <a:pt x="14145" y="76857"/>
                  </a:cubicBezTo>
                  <a:cubicBezTo>
                    <a:pt x="12437" y="75193"/>
                    <a:pt x="10730" y="73091"/>
                    <a:pt x="9153" y="71076"/>
                  </a:cubicBezTo>
                  <a:cubicBezTo>
                    <a:pt x="7577" y="69062"/>
                    <a:pt x="5912" y="67223"/>
                    <a:pt x="4686" y="64770"/>
                  </a:cubicBezTo>
                  <a:cubicBezTo>
                    <a:pt x="3460" y="62318"/>
                    <a:pt x="2497" y="59164"/>
                    <a:pt x="1796" y="56361"/>
                  </a:cubicBezTo>
                  <a:cubicBezTo>
                    <a:pt x="1095" y="53558"/>
                    <a:pt x="745" y="51019"/>
                    <a:pt x="482" y="47953"/>
                  </a:cubicBezTo>
                  <a:cubicBezTo>
                    <a:pt x="219" y="44888"/>
                    <a:pt x="-219" y="41253"/>
                    <a:pt x="219" y="37968"/>
                  </a:cubicBezTo>
                  <a:cubicBezTo>
                    <a:pt x="657" y="34684"/>
                    <a:pt x="1927" y="31224"/>
                    <a:pt x="3109" y="28246"/>
                  </a:cubicBezTo>
                  <a:cubicBezTo>
                    <a:pt x="4291" y="25268"/>
                    <a:pt x="5912" y="22334"/>
                    <a:pt x="7313" y="20101"/>
                  </a:cubicBezTo>
                  <a:cubicBezTo>
                    <a:pt x="8715" y="17868"/>
                    <a:pt x="9810" y="16554"/>
                    <a:pt x="11518" y="14846"/>
                  </a:cubicBezTo>
                  <a:cubicBezTo>
                    <a:pt x="13226" y="13138"/>
                    <a:pt x="15590" y="11386"/>
                    <a:pt x="17561" y="9853"/>
                  </a:cubicBezTo>
                  <a:cubicBezTo>
                    <a:pt x="19532" y="8320"/>
                    <a:pt x="21371" y="6831"/>
                    <a:pt x="23342" y="5649"/>
                  </a:cubicBezTo>
                  <a:cubicBezTo>
                    <a:pt x="25313" y="4467"/>
                    <a:pt x="27327" y="3460"/>
                    <a:pt x="29385" y="2759"/>
                  </a:cubicBezTo>
                  <a:cubicBezTo>
                    <a:pt x="31443" y="2058"/>
                    <a:pt x="34027" y="1795"/>
                    <a:pt x="35691" y="1445"/>
                  </a:cubicBezTo>
                  <a:cubicBezTo>
                    <a:pt x="37355" y="1095"/>
                    <a:pt x="37881" y="876"/>
                    <a:pt x="39370" y="657"/>
                  </a:cubicBezTo>
                  <a:cubicBezTo>
                    <a:pt x="40859" y="438"/>
                    <a:pt x="41822" y="-132"/>
                    <a:pt x="44625" y="131"/>
                  </a:cubicBezTo>
                  <a:close/>
                </a:path>
              </a:pathLst>
            </a:custGeom>
            <a:solidFill>
              <a:schemeClr val="dk1"/>
            </a:solidFill>
            <a:ln w="9525" cap="flat" cmpd="sng">
              <a:noFill/>
              <a:prstDash val="solid"/>
              <a:round/>
              <a:headEnd type="none" w="med" len="med"/>
              <a:tailEnd type="none" w="med" len="med"/>
            </a:ln>
          </p:spPr>
          <p:txBody>
            <a:bodyPr/>
            <a:lstStyle/>
            <a:p>
              <a:endParaRPr lang="en-US" sz="2400"/>
            </a:p>
          </p:txBody>
        </p:sp>
        <p:sp>
          <p:nvSpPr>
            <p:cNvPr id="3" name="Oval 2">
              <a:extLst>
                <a:ext uri="{FF2B5EF4-FFF2-40B4-BE49-F238E27FC236}">
                  <a16:creationId xmlns:a16="http://schemas.microsoft.com/office/drawing/2014/main" id="{27D5A54C-F2D1-99E8-589B-4BA8B612844F}"/>
                </a:ext>
              </a:extLst>
            </p:cNvPr>
            <p:cNvSpPr/>
            <p:nvPr/>
          </p:nvSpPr>
          <p:spPr>
            <a:xfrm>
              <a:off x="4900561" y="3347775"/>
              <a:ext cx="1490072" cy="148883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Oval 4">
              <a:extLst>
                <a:ext uri="{FF2B5EF4-FFF2-40B4-BE49-F238E27FC236}">
                  <a16:creationId xmlns:a16="http://schemas.microsoft.com/office/drawing/2014/main" id="{1EE1A37B-641B-DAC9-C931-A16C0B1309F9}"/>
                </a:ext>
              </a:extLst>
            </p:cNvPr>
            <p:cNvSpPr/>
            <p:nvPr/>
          </p:nvSpPr>
          <p:spPr>
            <a:xfrm>
              <a:off x="4828097" y="4836605"/>
              <a:ext cx="1490072" cy="14888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Google Shape;66;p14"/>
            <p:cNvSpPr txBox="1"/>
            <p:nvPr/>
          </p:nvSpPr>
          <p:spPr>
            <a:xfrm>
              <a:off x="4712769" y="3734433"/>
              <a:ext cx="1427600" cy="738623"/>
            </a:xfrm>
            <a:prstGeom prst="rect">
              <a:avLst/>
            </a:prstGeom>
            <a:noFill/>
            <a:ln>
              <a:noFill/>
            </a:ln>
          </p:spPr>
          <p:txBody>
            <a:bodyPr spcFirstLastPara="1" wrap="square" lIns="121900" tIns="121900" rIns="121900" bIns="121900" anchor="t" anchorCtr="0">
              <a:spAutoFit/>
            </a:bodyPr>
            <a:lstStyle/>
            <a:p>
              <a:r>
                <a:rPr lang="en" sz="3200" b="1" dirty="0">
                  <a:solidFill>
                    <a:schemeClr val="bg1"/>
                  </a:solidFill>
                </a:rPr>
                <a:t>LLMs</a:t>
              </a:r>
              <a:endParaRPr sz="3200" b="1" dirty="0">
                <a:solidFill>
                  <a:schemeClr val="bg1"/>
                </a:solidFill>
              </a:endParaRPr>
            </a:p>
          </p:txBody>
        </p:sp>
        <p:sp>
          <p:nvSpPr>
            <p:cNvPr id="67" name="Google Shape;67;p14"/>
            <p:cNvSpPr txBox="1"/>
            <p:nvPr/>
          </p:nvSpPr>
          <p:spPr>
            <a:xfrm>
              <a:off x="5312565" y="5035879"/>
              <a:ext cx="1427600" cy="738623"/>
            </a:xfrm>
            <a:prstGeom prst="rect">
              <a:avLst/>
            </a:prstGeom>
            <a:noFill/>
            <a:ln>
              <a:noFill/>
            </a:ln>
          </p:spPr>
          <p:txBody>
            <a:bodyPr spcFirstLastPara="1" wrap="square" lIns="121900" tIns="121900" rIns="121900" bIns="121900" anchor="t" anchorCtr="0">
              <a:spAutoFit/>
            </a:bodyPr>
            <a:lstStyle/>
            <a:p>
              <a:r>
                <a:rPr lang="en" sz="3200" b="1" dirty="0"/>
                <a:t>EKGs</a:t>
              </a:r>
              <a:endParaRPr sz="3200" b="1"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EE6E-6CE6-4EF0-0A53-777585210E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02011-F132-67A2-EBA7-CFCA1FC3DC4A}"/>
              </a:ext>
            </a:extLst>
          </p:cNvPr>
          <p:cNvSpPr>
            <a:spLocks noGrp="1"/>
          </p:cNvSpPr>
          <p:nvPr>
            <p:ph type="title"/>
          </p:nvPr>
        </p:nvSpPr>
        <p:spPr>
          <a:xfrm>
            <a:off x="477077" y="245857"/>
            <a:ext cx="11237843" cy="648666"/>
          </a:xfrm>
        </p:spPr>
        <p:txBody>
          <a:bodyPr anchor="ctr">
            <a:noAutofit/>
          </a:bodyPr>
          <a:lstStyle/>
          <a:p>
            <a:r>
              <a:rPr lang="en-US" sz="2800" dirty="0"/>
              <a:t>Intelligent Agent Benefits  </a:t>
            </a:r>
          </a:p>
        </p:txBody>
      </p:sp>
      <p:sp>
        <p:nvSpPr>
          <p:cNvPr id="4" name="Content Placeholder 3">
            <a:extLst>
              <a:ext uri="{FF2B5EF4-FFF2-40B4-BE49-F238E27FC236}">
                <a16:creationId xmlns:a16="http://schemas.microsoft.com/office/drawing/2014/main" id="{A7EEDB49-8339-FFC0-ADCD-15325ACBBFCB}"/>
              </a:ext>
            </a:extLst>
          </p:cNvPr>
          <p:cNvSpPr>
            <a:spLocks noGrp="1"/>
          </p:cNvSpPr>
          <p:nvPr>
            <p:ph sz="half" idx="1"/>
          </p:nvPr>
        </p:nvSpPr>
        <p:spPr>
          <a:xfrm>
            <a:off x="914399" y="1071342"/>
            <a:ext cx="10363201" cy="4964389"/>
          </a:xfrm>
        </p:spPr>
        <p:txBody>
          <a:bodyPr>
            <a:normAutofit fontScale="70000" lnSpcReduction="20000"/>
          </a:bodyPr>
          <a:lstStyle/>
          <a:p>
            <a:pPr>
              <a:buFont typeface="Arial" panose="020B0604020202020204" pitchFamily="34" charset="0"/>
              <a:buChar char="•"/>
            </a:pPr>
            <a:r>
              <a:rPr lang="en-US" b="1" dirty="0"/>
              <a:t>Seamless Integration:</a:t>
            </a:r>
            <a:endParaRPr lang="en-US" dirty="0"/>
          </a:p>
          <a:p>
            <a:pPr marL="742950" lvl="1" indent="-285750">
              <a:buFont typeface="Arial" panose="020B0604020202020204" pitchFamily="34" charset="0"/>
              <a:buChar char="•"/>
            </a:pPr>
            <a:r>
              <a:rPr lang="en-US" b="1" dirty="0"/>
              <a:t>Autonomous Agents:</a:t>
            </a:r>
            <a:r>
              <a:rPr lang="en-US" dirty="0"/>
              <a:t> Agents independently interact with LLMs and vector &amp; graph databases.</a:t>
            </a:r>
          </a:p>
          <a:p>
            <a:pPr marL="742950" lvl="1" indent="-285750">
              <a:buFont typeface="Arial" panose="020B0604020202020204" pitchFamily="34" charset="0"/>
              <a:buChar char="•"/>
            </a:pPr>
            <a:r>
              <a:rPr lang="en-US" b="1" dirty="0"/>
              <a:t>Dynamic Decision-Making:</a:t>
            </a:r>
            <a:r>
              <a:rPr lang="en-US" dirty="0"/>
              <a:t> Agents choose the optimal data source based on query complexity.</a:t>
            </a:r>
            <a:br>
              <a:rPr lang="en-US" dirty="0"/>
            </a:br>
            <a:endParaRPr lang="en-US" dirty="0"/>
          </a:p>
          <a:p>
            <a:pPr>
              <a:buFont typeface="Arial" panose="020B0604020202020204" pitchFamily="34" charset="0"/>
              <a:buChar char="•"/>
            </a:pPr>
            <a:r>
              <a:rPr lang="en-US" b="1" dirty="0"/>
              <a:t>Improved Performance:</a:t>
            </a:r>
            <a:endParaRPr lang="en-US" dirty="0"/>
          </a:p>
          <a:p>
            <a:pPr marL="742950" lvl="1" indent="-285750">
              <a:buFont typeface="Arial" panose="020B0604020202020204" pitchFamily="34" charset="0"/>
              <a:buChar char="•"/>
            </a:pPr>
            <a:r>
              <a:rPr lang="en-US" b="1" dirty="0"/>
              <a:t>Scalability:</a:t>
            </a:r>
            <a:r>
              <a:rPr lang="en-US" dirty="0"/>
              <a:t> Easily incorporate new data sources or agents.</a:t>
            </a:r>
          </a:p>
          <a:p>
            <a:pPr marL="742950" lvl="1" indent="-285750">
              <a:buFont typeface="Arial" panose="020B0604020202020204" pitchFamily="34" charset="0"/>
              <a:buChar char="•"/>
            </a:pPr>
            <a:r>
              <a:rPr lang="en-US" b="1" dirty="0"/>
              <a:t>Adaptability:</a:t>
            </a:r>
            <a:r>
              <a:rPr lang="en-US" dirty="0"/>
              <a:t> Agents learn and refine retrieval strategies over time.</a:t>
            </a:r>
            <a:br>
              <a:rPr lang="en-US" dirty="0"/>
            </a:br>
            <a:endParaRPr lang="en-US" dirty="0"/>
          </a:p>
          <a:p>
            <a:pPr>
              <a:buFont typeface="Arial" panose="020B0604020202020204" pitchFamily="34" charset="0"/>
              <a:buChar char="•"/>
            </a:pPr>
            <a:r>
              <a:rPr lang="en-US" b="1" dirty="0"/>
              <a:t>Collaborative Problem-Solving:</a:t>
            </a:r>
            <a:endParaRPr lang="en-US" dirty="0"/>
          </a:p>
          <a:p>
            <a:pPr marL="742950" lvl="1" indent="-285750">
              <a:buFont typeface="Arial" panose="020B0604020202020204" pitchFamily="34" charset="0"/>
              <a:buChar char="•"/>
            </a:pPr>
            <a:r>
              <a:rPr lang="en-US" b="1" dirty="0"/>
              <a:t>Multi-Agent Systems:</a:t>
            </a:r>
            <a:r>
              <a:rPr lang="en-US" dirty="0"/>
              <a:t> Agents share insights and work together to handle complex queries.</a:t>
            </a:r>
          </a:p>
          <a:p>
            <a:pPr marL="742950" lvl="1" indent="-285750">
              <a:buFont typeface="Arial" panose="020B0604020202020204" pitchFamily="34" charset="0"/>
              <a:buChar char="•"/>
            </a:pPr>
            <a:r>
              <a:rPr lang="en-US" b="1" dirty="0"/>
              <a:t>Iterative Processing:</a:t>
            </a:r>
            <a:r>
              <a:rPr lang="en-US" dirty="0"/>
              <a:t> Agents can loop through retrieval and generation steps to improve responses.</a:t>
            </a:r>
            <a:br>
              <a:rPr lang="en-US" dirty="0"/>
            </a:br>
            <a:endParaRPr lang="en-US" dirty="0"/>
          </a:p>
          <a:p>
            <a:pPr>
              <a:buFont typeface="Arial" panose="020B0604020202020204" pitchFamily="34" charset="0"/>
              <a:buChar char="•"/>
            </a:pPr>
            <a:r>
              <a:rPr lang="en-US" b="1" dirty="0"/>
              <a:t>Business Impact:</a:t>
            </a:r>
            <a:endParaRPr lang="en-US" dirty="0"/>
          </a:p>
          <a:p>
            <a:pPr marL="742950" lvl="1" indent="-285750">
              <a:buFont typeface="Arial" panose="020B0604020202020204" pitchFamily="34" charset="0"/>
              <a:buChar char="•"/>
            </a:pPr>
            <a:r>
              <a:rPr lang="en-US" b="1" dirty="0"/>
              <a:t>Efficiency Gains:</a:t>
            </a:r>
            <a:r>
              <a:rPr lang="en-US" dirty="0"/>
              <a:t> Faster response times and reduced operational costs.</a:t>
            </a:r>
          </a:p>
          <a:p>
            <a:pPr marL="742950" lvl="1" indent="-285750">
              <a:buFont typeface="Arial" panose="020B0604020202020204" pitchFamily="34" charset="0"/>
              <a:buChar char="•"/>
            </a:pPr>
            <a:r>
              <a:rPr lang="en-US" b="1" dirty="0"/>
              <a:t>Better Insights:</a:t>
            </a:r>
            <a:r>
              <a:rPr lang="en-US" dirty="0"/>
              <a:t> Deeper understanding of data leads to improved decision-making.</a:t>
            </a:r>
          </a:p>
          <a:p>
            <a:pPr marL="742950" lvl="1" indent="-285750">
              <a:buFont typeface="Arial" panose="020B0604020202020204" pitchFamily="34" charset="0"/>
              <a:buChar char="•"/>
            </a:pPr>
            <a:r>
              <a:rPr lang="en-US" b="1" dirty="0"/>
              <a:t>Competitive Advantage:</a:t>
            </a:r>
            <a:r>
              <a:rPr lang="en-US" dirty="0"/>
              <a:t> Enhanced capabilities that differentiate your services.</a:t>
            </a:r>
          </a:p>
        </p:txBody>
      </p:sp>
    </p:spTree>
    <p:extLst>
      <p:ext uri="{BB962C8B-B14F-4D97-AF65-F5344CB8AC3E}">
        <p14:creationId xmlns:p14="http://schemas.microsoft.com/office/powerpoint/2010/main" val="2527780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3770-4DF0-B05B-5D31-D1DAEFF7B138}"/>
              </a:ext>
            </a:extLst>
          </p:cNvPr>
          <p:cNvSpPr>
            <a:spLocks noGrp="1"/>
          </p:cNvSpPr>
          <p:nvPr>
            <p:ph type="title"/>
          </p:nvPr>
        </p:nvSpPr>
        <p:spPr>
          <a:xfrm>
            <a:off x="569843" y="278296"/>
            <a:ext cx="10515600" cy="1024766"/>
          </a:xfrm>
        </p:spPr>
        <p:txBody>
          <a:bodyPr/>
          <a:lstStyle/>
          <a:p>
            <a:r>
              <a:rPr lang="en-US" dirty="0"/>
              <a:t>Estimating Today’s Value of Future Business Agent</a:t>
            </a:r>
          </a:p>
        </p:txBody>
      </p:sp>
      <p:sp>
        <p:nvSpPr>
          <p:cNvPr id="3" name="Content Placeholder 2">
            <a:extLst>
              <a:ext uri="{FF2B5EF4-FFF2-40B4-BE49-F238E27FC236}">
                <a16:creationId xmlns:a16="http://schemas.microsoft.com/office/drawing/2014/main" id="{1EDEA2C7-7031-9FEF-80C5-5B4B95D6E747}"/>
              </a:ext>
            </a:extLst>
          </p:cNvPr>
          <p:cNvSpPr>
            <a:spLocks noGrp="1"/>
          </p:cNvSpPr>
          <p:nvPr>
            <p:ph idx="1"/>
          </p:nvPr>
        </p:nvSpPr>
        <p:spPr>
          <a:xfrm>
            <a:off x="4943833" y="1602994"/>
            <a:ext cx="6540281" cy="1928192"/>
          </a:xfrm>
        </p:spPr>
        <p:txBody>
          <a:bodyPr/>
          <a:lstStyle/>
          <a:p>
            <a:pPr marL="0" indent="0">
              <a:buNone/>
            </a:pPr>
            <a:r>
              <a:rPr lang="en-US" dirty="0"/>
              <a:t>How do we, as architects, help our financial team create a net present value of an investment in a future that is not clear?</a:t>
            </a:r>
          </a:p>
        </p:txBody>
      </p:sp>
      <p:sp>
        <p:nvSpPr>
          <p:cNvPr id="5" name="AutoShape 4" descr="A fun and whimsical scene of a woman accountant in a cozy office setting, wearing professional attire with a playful twist, looking into a crystal ball. The crystal ball glows softly, and inside, there are futuristic symbols representing cutting-edge technology, such as AI and robotics. Her expression is one of curiosity and concentration, as if she's trying to foresee the current value of these technologies. Books and papers are scattered around with charts and graphs, adding a hint of analytics to the scene. Warm lighting with a mystical vibe.">
            <a:extLst>
              <a:ext uri="{FF2B5EF4-FFF2-40B4-BE49-F238E27FC236}">
                <a16:creationId xmlns:a16="http://schemas.microsoft.com/office/drawing/2014/main" id="{AFBAA3CC-F198-5FB2-3CDE-D93493C8A0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A fun and whimsical scene of a woman accountant in a cozy office setting, wearing professional attire with a playful twist, looking into a crystal ball. The crystal ball glows softly, and inside, there are futuristic symbols representing cutting-edge technology, such as AI and robotics. Her expression is one of curiosity and concentration, as if she's trying to foresee the current value of these technologies. Books and papers are scattered around with charts and graphs, adding a hint of analytics to the scene. Warm lighting with a mystical vibe.">
            <a:extLst>
              <a:ext uri="{FF2B5EF4-FFF2-40B4-BE49-F238E27FC236}">
                <a16:creationId xmlns:a16="http://schemas.microsoft.com/office/drawing/2014/main" id="{4B0C524C-EAE2-43B9-2E4A-E914CAA649F5}"/>
              </a:ext>
            </a:extLst>
          </p:cNvPr>
          <p:cNvSpPr>
            <a:spLocks noChangeAspect="1" noChangeArrowheads="1"/>
          </p:cNvSpPr>
          <p:nvPr/>
        </p:nvSpPr>
        <p:spPr bwMode="auto">
          <a:xfrm>
            <a:off x="1699591" y="-967409"/>
            <a:ext cx="4701209" cy="47012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9A69BB6-3227-772C-C0E4-55166B59EF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886" y="1570382"/>
            <a:ext cx="3877365" cy="3877365"/>
          </a:xfrm>
          <a:prstGeom prst="rect">
            <a:avLst/>
          </a:prstGeom>
        </p:spPr>
      </p:pic>
    </p:spTree>
    <p:extLst>
      <p:ext uri="{BB962C8B-B14F-4D97-AF65-F5344CB8AC3E}">
        <p14:creationId xmlns:p14="http://schemas.microsoft.com/office/powerpoint/2010/main" val="18093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546F-E18C-6F1C-0535-EBE74EFE36A0}"/>
              </a:ext>
            </a:extLst>
          </p:cNvPr>
          <p:cNvSpPr>
            <a:spLocks noGrp="1"/>
          </p:cNvSpPr>
          <p:nvPr>
            <p:ph type="title"/>
          </p:nvPr>
        </p:nvSpPr>
        <p:spPr>
          <a:xfrm>
            <a:off x="251792" y="149086"/>
            <a:ext cx="10515600" cy="816045"/>
          </a:xfrm>
        </p:spPr>
        <p:txBody>
          <a:bodyPr/>
          <a:lstStyle/>
          <a:p>
            <a:r>
              <a:rPr lang="en-US" dirty="0"/>
              <a:t>Description of Talk</a:t>
            </a:r>
          </a:p>
        </p:txBody>
      </p:sp>
      <p:sp>
        <p:nvSpPr>
          <p:cNvPr id="3" name="Content Placeholder 2">
            <a:extLst>
              <a:ext uri="{FF2B5EF4-FFF2-40B4-BE49-F238E27FC236}">
                <a16:creationId xmlns:a16="http://schemas.microsoft.com/office/drawing/2014/main" id="{77E94E13-4797-6CFD-E26B-A111E1E74A4B}"/>
              </a:ext>
            </a:extLst>
          </p:cNvPr>
          <p:cNvSpPr>
            <a:spLocks noGrp="1"/>
          </p:cNvSpPr>
          <p:nvPr>
            <p:ph idx="1"/>
          </p:nvPr>
        </p:nvSpPr>
        <p:spPr/>
        <p:txBody>
          <a:bodyPr/>
          <a:lstStyle/>
          <a:p>
            <a:pPr marL="0" indent="0">
              <a:buNone/>
            </a:pPr>
            <a:r>
              <a:rPr lang="en-US" b="0" i="0" dirty="0">
                <a:solidFill>
                  <a:srgbClr val="333333"/>
                </a:solidFill>
                <a:effectLst/>
                <a:latin typeface="Overpass"/>
              </a:rPr>
              <a:t>Join Dan and Steve as they expand on last year’s Generative Patterns for AI, introducing new strategies for intelligent agents. Discover how agents can efficiently answer questions from documents and data sources, backed by real-world case studies showcasing cost savings. Learn actionable steps to implement pilot projects leveraging RAG and GraphRAG.</a:t>
            </a:r>
            <a:endParaRPr lang="en-US" dirty="0"/>
          </a:p>
        </p:txBody>
      </p:sp>
    </p:spTree>
    <p:extLst>
      <p:ext uri="{BB962C8B-B14F-4D97-AF65-F5344CB8AC3E}">
        <p14:creationId xmlns:p14="http://schemas.microsoft.com/office/powerpoint/2010/main" val="373981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280A-2347-2CE0-E32A-2A07A4470EE1}"/>
              </a:ext>
            </a:extLst>
          </p:cNvPr>
          <p:cNvSpPr>
            <a:spLocks noGrp="1"/>
          </p:cNvSpPr>
          <p:nvPr>
            <p:ph type="title"/>
          </p:nvPr>
        </p:nvSpPr>
        <p:spPr/>
        <p:txBody>
          <a:bodyPr anchor="b">
            <a:normAutofit/>
          </a:bodyPr>
          <a:lstStyle/>
          <a:p>
            <a:r>
              <a:rPr lang="en-US" dirty="0"/>
              <a:t>Challenges of Calculating Value of AI Agents</a:t>
            </a:r>
          </a:p>
        </p:txBody>
      </p:sp>
      <p:graphicFrame>
        <p:nvGraphicFramePr>
          <p:cNvPr id="5" name="Content Placeholder 2">
            <a:extLst>
              <a:ext uri="{FF2B5EF4-FFF2-40B4-BE49-F238E27FC236}">
                <a16:creationId xmlns:a16="http://schemas.microsoft.com/office/drawing/2014/main" id="{89C55325-E5C9-3CD1-D8EE-F16A6AB4F4E4}"/>
              </a:ext>
            </a:extLst>
          </p:cNvPr>
          <p:cNvGraphicFramePr>
            <a:graphicFrameLocks noGrp="1"/>
          </p:cNvGraphicFramePr>
          <p:nvPr>
            <p:ph idx="4294967295"/>
            <p:extLst>
              <p:ext uri="{D42A27DB-BD31-4B8C-83A1-F6EECF244321}">
                <p14:modId xmlns:p14="http://schemas.microsoft.com/office/powerpoint/2010/main" val="476073687"/>
              </p:ext>
            </p:extLst>
          </p:nvPr>
        </p:nvGraphicFramePr>
        <p:xfrm>
          <a:off x="725557" y="1329290"/>
          <a:ext cx="10515600" cy="4357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89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279E-E636-C480-E948-51101AB977A6}"/>
              </a:ext>
            </a:extLst>
          </p:cNvPr>
          <p:cNvSpPr>
            <a:spLocks noGrp="1"/>
          </p:cNvSpPr>
          <p:nvPr>
            <p:ph type="title"/>
          </p:nvPr>
        </p:nvSpPr>
        <p:spPr/>
        <p:txBody>
          <a:bodyPr anchor="b">
            <a:normAutofit fontScale="90000"/>
          </a:bodyPr>
          <a:lstStyle/>
          <a:p>
            <a:r>
              <a:rPr lang="en-US" sz="4800"/>
              <a:t>Trend Analysis</a:t>
            </a:r>
          </a:p>
        </p:txBody>
      </p:sp>
      <p:graphicFrame>
        <p:nvGraphicFramePr>
          <p:cNvPr id="5" name="Content Placeholder 2">
            <a:extLst>
              <a:ext uri="{FF2B5EF4-FFF2-40B4-BE49-F238E27FC236}">
                <a16:creationId xmlns:a16="http://schemas.microsoft.com/office/drawing/2014/main" id="{F5BE5F4C-9A66-B41B-B821-46EFB7353AAB}"/>
              </a:ext>
            </a:extLst>
          </p:cNvPr>
          <p:cNvGraphicFramePr>
            <a:graphicFrameLocks noGrp="1"/>
          </p:cNvGraphicFramePr>
          <p:nvPr>
            <p:ph idx="4294967295"/>
            <p:extLst>
              <p:ext uri="{D42A27DB-BD31-4B8C-83A1-F6EECF244321}">
                <p14:modId xmlns:p14="http://schemas.microsoft.com/office/powerpoint/2010/main" val="1604429694"/>
              </p:ext>
            </p:extLst>
          </p:nvPr>
        </p:nvGraphicFramePr>
        <p:xfrm>
          <a:off x="934278" y="1609725"/>
          <a:ext cx="10506075" cy="387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5554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DBAE-ED2C-F1F9-5B50-DC86C70080F5}"/>
              </a:ext>
            </a:extLst>
          </p:cNvPr>
          <p:cNvSpPr>
            <a:spLocks noGrp="1"/>
          </p:cNvSpPr>
          <p:nvPr>
            <p:ph type="title"/>
          </p:nvPr>
        </p:nvSpPr>
        <p:spPr>
          <a:xfrm>
            <a:off x="202096" y="225978"/>
            <a:ext cx="10515600" cy="509518"/>
          </a:xfrm>
        </p:spPr>
        <p:txBody>
          <a:bodyPr/>
          <a:lstStyle/>
          <a:p>
            <a:r>
              <a:rPr lang="en-US" dirty="0"/>
              <a:t>Parts of Your AI Agent Strategy</a:t>
            </a:r>
          </a:p>
        </p:txBody>
      </p:sp>
      <p:pic>
        <p:nvPicPr>
          <p:cNvPr id="3074" name="Picture 2">
            <a:extLst>
              <a:ext uri="{FF2B5EF4-FFF2-40B4-BE49-F238E27FC236}">
                <a16:creationId xmlns:a16="http://schemas.microsoft.com/office/drawing/2014/main" id="{E001906A-62F3-BA0F-EA51-2879D953B12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7834" y="1169643"/>
            <a:ext cx="4681123" cy="40853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DCE4CC-0B6C-F292-0094-ADF30E29BA45}"/>
              </a:ext>
            </a:extLst>
          </p:cNvPr>
          <p:cNvSpPr txBox="1"/>
          <p:nvPr/>
        </p:nvSpPr>
        <p:spPr>
          <a:xfrm>
            <a:off x="864704" y="5614025"/>
            <a:ext cx="9704195" cy="369332"/>
          </a:xfrm>
          <a:prstGeom prst="rect">
            <a:avLst/>
          </a:prstGeom>
          <a:noFill/>
        </p:spPr>
        <p:txBody>
          <a:bodyPr wrap="none" rtlCol="0">
            <a:spAutoFit/>
          </a:bodyPr>
          <a:lstStyle/>
          <a:p>
            <a:r>
              <a:rPr lang="en-US" dirty="0"/>
              <a:t>https://dmccreary.medium.com/using-generative-ai-to-create-a-generative-ai-strategy-db71f53ae6a5</a:t>
            </a:r>
          </a:p>
        </p:txBody>
      </p:sp>
      <p:pic>
        <p:nvPicPr>
          <p:cNvPr id="5" name="Picture 4">
            <a:extLst>
              <a:ext uri="{FF2B5EF4-FFF2-40B4-BE49-F238E27FC236}">
                <a16:creationId xmlns:a16="http://schemas.microsoft.com/office/drawing/2014/main" id="{E1C11917-9B36-0899-7D86-34742D67F4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0066" y="1688659"/>
            <a:ext cx="6062814" cy="3234857"/>
          </a:xfrm>
          <a:prstGeom prst="rect">
            <a:avLst/>
          </a:prstGeom>
        </p:spPr>
      </p:pic>
    </p:spTree>
    <p:extLst>
      <p:ext uri="{BB962C8B-B14F-4D97-AF65-F5344CB8AC3E}">
        <p14:creationId xmlns:p14="http://schemas.microsoft.com/office/powerpoint/2010/main" val="3418984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84C5-260E-DC7D-32A2-8B4474550647}"/>
              </a:ext>
            </a:extLst>
          </p:cNvPr>
          <p:cNvSpPr>
            <a:spLocks noGrp="1"/>
          </p:cNvSpPr>
          <p:nvPr>
            <p:ph type="title"/>
          </p:nvPr>
        </p:nvSpPr>
        <p:spPr/>
        <p:txBody>
          <a:bodyPr/>
          <a:lstStyle/>
          <a:p>
            <a:r>
              <a:rPr lang="en-US" dirty="0"/>
              <a:t>CMM for Gen AI Strategy </a:t>
            </a:r>
          </a:p>
        </p:txBody>
      </p:sp>
      <p:pic>
        <p:nvPicPr>
          <p:cNvPr id="4" name="Picture 3">
            <a:extLst>
              <a:ext uri="{FF2B5EF4-FFF2-40B4-BE49-F238E27FC236}">
                <a16:creationId xmlns:a16="http://schemas.microsoft.com/office/drawing/2014/main" id="{CCF8F3DD-4C20-32DF-F4DE-B1289EEE18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8222" y="1011617"/>
            <a:ext cx="6380451" cy="4509540"/>
          </a:xfrm>
          <a:prstGeom prst="rect">
            <a:avLst/>
          </a:prstGeom>
          <a:ln>
            <a:solidFill>
              <a:schemeClr val="tx1"/>
            </a:solidFill>
          </a:ln>
        </p:spPr>
      </p:pic>
      <p:sp>
        <p:nvSpPr>
          <p:cNvPr id="5" name="TextBox 4">
            <a:extLst>
              <a:ext uri="{FF2B5EF4-FFF2-40B4-BE49-F238E27FC236}">
                <a16:creationId xmlns:a16="http://schemas.microsoft.com/office/drawing/2014/main" id="{57DD90E2-E49C-5523-BE34-94481D3EBACB}"/>
              </a:ext>
            </a:extLst>
          </p:cNvPr>
          <p:cNvSpPr txBox="1"/>
          <p:nvPr/>
        </p:nvSpPr>
        <p:spPr>
          <a:xfrm>
            <a:off x="6438129" y="5787339"/>
            <a:ext cx="4329262" cy="369332"/>
          </a:xfrm>
          <a:prstGeom prst="rect">
            <a:avLst/>
          </a:prstGeom>
          <a:noFill/>
        </p:spPr>
        <p:txBody>
          <a:bodyPr wrap="none" rtlCol="0">
            <a:spAutoFit/>
          </a:bodyPr>
          <a:lstStyle/>
          <a:p>
            <a:r>
              <a:rPr lang="en-US" dirty="0"/>
              <a:t>https://</a:t>
            </a:r>
            <a:r>
              <a:rPr lang="en-US" dirty="0" err="1"/>
              <a:t>dmccreary.github.io</a:t>
            </a:r>
            <a:r>
              <a:rPr lang="en-US" dirty="0"/>
              <a:t>/</a:t>
            </a:r>
            <a:r>
              <a:rPr lang="en-US" dirty="0" err="1"/>
              <a:t>cmm</a:t>
            </a:r>
            <a:r>
              <a:rPr lang="en-US" dirty="0"/>
              <a:t>-for-</a:t>
            </a:r>
            <a:r>
              <a:rPr lang="en-US" dirty="0" err="1"/>
              <a:t>genai</a:t>
            </a:r>
            <a:r>
              <a:rPr lang="en-US" dirty="0"/>
              <a:t>/</a:t>
            </a:r>
          </a:p>
        </p:txBody>
      </p:sp>
    </p:spTree>
    <p:extLst>
      <p:ext uri="{BB962C8B-B14F-4D97-AF65-F5344CB8AC3E}">
        <p14:creationId xmlns:p14="http://schemas.microsoft.com/office/powerpoint/2010/main" val="866515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01B9-51DF-FA00-5243-10AE2F9DBE0C}"/>
              </a:ext>
            </a:extLst>
          </p:cNvPr>
          <p:cNvSpPr>
            <a:spLocks noGrp="1"/>
          </p:cNvSpPr>
          <p:nvPr>
            <p:ph type="title"/>
          </p:nvPr>
        </p:nvSpPr>
        <p:spPr/>
        <p:txBody>
          <a:bodyPr/>
          <a:lstStyle/>
          <a:p>
            <a:r>
              <a:rPr lang="en-US" dirty="0"/>
              <a:t>Saffo Quote</a:t>
            </a:r>
          </a:p>
        </p:txBody>
      </p:sp>
      <p:sp>
        <p:nvSpPr>
          <p:cNvPr id="3" name="Content Placeholder 2">
            <a:extLst>
              <a:ext uri="{FF2B5EF4-FFF2-40B4-BE49-F238E27FC236}">
                <a16:creationId xmlns:a16="http://schemas.microsoft.com/office/drawing/2014/main" id="{C70EE7CB-44EF-B2C1-AD46-9BD154486F96}"/>
              </a:ext>
            </a:extLst>
          </p:cNvPr>
          <p:cNvSpPr>
            <a:spLocks noGrp="1"/>
          </p:cNvSpPr>
          <p:nvPr>
            <p:ph idx="1"/>
          </p:nvPr>
        </p:nvSpPr>
        <p:spPr/>
        <p:txBody>
          <a:bodyPr/>
          <a:lstStyle/>
          <a:p>
            <a:pPr marL="0" indent="0" algn="l">
              <a:buNone/>
            </a:pPr>
            <a:r>
              <a:rPr lang="en-US" sz="5400" b="0" i="1" dirty="0">
                <a:effectLst/>
              </a:rPr>
              <a:t>Never Mistake a Clear View for a Short Distance</a:t>
            </a:r>
          </a:p>
          <a:p>
            <a:pPr marL="0" indent="0" algn="l">
              <a:buNone/>
            </a:pPr>
            <a:r>
              <a:rPr lang="en-US" sz="5400" b="0" i="0" dirty="0">
                <a:solidFill>
                  <a:srgbClr val="6B6B6B"/>
                </a:solidFill>
                <a:effectLst/>
              </a:rPr>
              <a:t>— Paul Saffo</a:t>
            </a:r>
          </a:p>
          <a:p>
            <a:endParaRPr lang="en-US" dirty="0"/>
          </a:p>
        </p:txBody>
      </p:sp>
    </p:spTree>
    <p:extLst>
      <p:ext uri="{BB962C8B-B14F-4D97-AF65-F5344CB8AC3E}">
        <p14:creationId xmlns:p14="http://schemas.microsoft.com/office/powerpoint/2010/main" val="2438117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8D4E-3515-6870-C0BD-0EB69343F53D}"/>
              </a:ext>
            </a:extLst>
          </p:cNvPr>
          <p:cNvSpPr>
            <a:spLocks noGrp="1"/>
          </p:cNvSpPr>
          <p:nvPr>
            <p:ph type="title"/>
          </p:nvPr>
        </p:nvSpPr>
        <p:spPr/>
        <p:txBody>
          <a:bodyPr/>
          <a:lstStyle/>
          <a:p>
            <a:r>
              <a:rPr lang="en-US" dirty="0"/>
              <a:t>Generative AI Architecture Patterns</a:t>
            </a:r>
            <a:r>
              <a:rPr lang="en-US"/>
              <a:t>: Agents</a:t>
            </a:r>
          </a:p>
        </p:txBody>
      </p:sp>
      <p:pic>
        <p:nvPicPr>
          <p:cNvPr id="4" name="Picture 3">
            <a:extLst>
              <a:ext uri="{FF2B5EF4-FFF2-40B4-BE49-F238E27FC236}">
                <a16:creationId xmlns:a16="http://schemas.microsoft.com/office/drawing/2014/main" id="{6C47C440-113D-87B2-4821-1AFD364A37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5644" y="1048478"/>
            <a:ext cx="8643730" cy="4830541"/>
          </a:xfrm>
          <a:prstGeom prst="rect">
            <a:avLst/>
          </a:prstGeom>
          <a:ln>
            <a:solidFill>
              <a:schemeClr val="tx1"/>
            </a:solidFill>
          </a:ln>
        </p:spPr>
      </p:pic>
      <p:sp>
        <p:nvSpPr>
          <p:cNvPr id="5" name="TextBox 4">
            <a:extLst>
              <a:ext uri="{FF2B5EF4-FFF2-40B4-BE49-F238E27FC236}">
                <a16:creationId xmlns:a16="http://schemas.microsoft.com/office/drawing/2014/main" id="{10D971EB-305A-83E0-19F1-6FA9AE65AE6D}"/>
              </a:ext>
            </a:extLst>
          </p:cNvPr>
          <p:cNvSpPr txBox="1"/>
          <p:nvPr/>
        </p:nvSpPr>
        <p:spPr>
          <a:xfrm>
            <a:off x="5178286" y="5997396"/>
            <a:ext cx="4796698" cy="369332"/>
          </a:xfrm>
          <a:prstGeom prst="rect">
            <a:avLst/>
          </a:prstGeom>
          <a:noFill/>
        </p:spPr>
        <p:txBody>
          <a:bodyPr wrap="none" rtlCol="0">
            <a:spAutoFit/>
          </a:bodyPr>
          <a:lstStyle/>
          <a:p>
            <a:r>
              <a:rPr lang="en-US" dirty="0"/>
              <a:t>https://</a:t>
            </a:r>
            <a:r>
              <a:rPr lang="en-US" dirty="0" err="1"/>
              <a:t>dmccreary.github.io</a:t>
            </a:r>
            <a:r>
              <a:rPr lang="en-US" dirty="0"/>
              <a:t>/</a:t>
            </a:r>
            <a:r>
              <a:rPr lang="en-US" dirty="0" err="1"/>
              <a:t>genai</a:t>
            </a:r>
            <a:r>
              <a:rPr lang="en-US" dirty="0"/>
              <a:t>-arch-patterns/</a:t>
            </a:r>
          </a:p>
        </p:txBody>
      </p:sp>
    </p:spTree>
    <p:extLst>
      <p:ext uri="{BB962C8B-B14F-4D97-AF65-F5344CB8AC3E}">
        <p14:creationId xmlns:p14="http://schemas.microsoft.com/office/powerpoint/2010/main" val="718171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C98F-75EA-8FC4-8BB0-47C105DC48D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02E32D1-72AC-E974-416A-1E349019BB5B}"/>
              </a:ext>
            </a:extLst>
          </p:cNvPr>
          <p:cNvSpPr>
            <a:spLocks noGrp="1"/>
          </p:cNvSpPr>
          <p:nvPr>
            <p:ph idx="1"/>
          </p:nvPr>
        </p:nvSpPr>
        <p:spPr/>
        <p:txBody>
          <a:bodyPr/>
          <a:lstStyle/>
          <a:p>
            <a:r>
              <a:rPr lang="en-US" dirty="0"/>
              <a:t>Presentation Website:</a:t>
            </a:r>
          </a:p>
          <a:p>
            <a:pPr marL="457200" lvl="1" indent="0">
              <a:buNone/>
            </a:pPr>
            <a:r>
              <a:rPr lang="en-US" dirty="0"/>
              <a:t>https://</a:t>
            </a:r>
            <a:r>
              <a:rPr lang="en-US" dirty="0" err="1"/>
              <a:t>dmccreary.github.io</a:t>
            </a:r>
            <a:r>
              <a:rPr lang="en-US" dirty="0"/>
              <a:t>/</a:t>
            </a:r>
            <a:r>
              <a:rPr lang="en-US" dirty="0" err="1"/>
              <a:t>genai</a:t>
            </a:r>
            <a:r>
              <a:rPr lang="en-US" dirty="0"/>
              <a:t>-arch-patterns/</a:t>
            </a:r>
          </a:p>
          <a:p>
            <a:r>
              <a:rPr lang="en-US" dirty="0"/>
              <a:t>CMM for GenAI Tools</a:t>
            </a:r>
          </a:p>
          <a:p>
            <a:pPr marL="457200" lvl="1" indent="0">
              <a:buNone/>
            </a:pPr>
            <a:r>
              <a:rPr lang="en-US" dirty="0"/>
              <a:t>https://</a:t>
            </a:r>
            <a:r>
              <a:rPr lang="en-US" dirty="0" err="1"/>
              <a:t>dmccreary.github.io</a:t>
            </a:r>
            <a:r>
              <a:rPr lang="en-US" dirty="0"/>
              <a:t>/</a:t>
            </a:r>
            <a:r>
              <a:rPr lang="en-US" dirty="0" err="1"/>
              <a:t>cmm</a:t>
            </a:r>
            <a:r>
              <a:rPr lang="en-US" dirty="0"/>
              <a:t>-for-</a:t>
            </a:r>
            <a:r>
              <a:rPr lang="en-US" dirty="0" err="1"/>
              <a:t>genai</a:t>
            </a:r>
            <a:r>
              <a:rPr lang="en-US" dirty="0"/>
              <a:t>/</a:t>
            </a:r>
          </a:p>
          <a:p>
            <a:pPr marL="0" indent="0">
              <a:buNone/>
            </a:pPr>
            <a:r>
              <a:rPr lang="en-US" b="1" dirty="0"/>
              <a:t>Blogs</a:t>
            </a:r>
          </a:p>
          <a:p>
            <a:r>
              <a:rPr lang="en-US" dirty="0"/>
              <a:t>https://dmccreary.medium.com/the-generative-turn-for-tech-strategy-502390aafb76</a:t>
            </a:r>
          </a:p>
          <a:p>
            <a:r>
              <a:rPr lang="en-US" dirty="0"/>
              <a:t>https://dmccreary.medium.com/using-generative-ai-to-create-a-generative-ai-strategy-db71f53ae6a5</a:t>
            </a:r>
          </a:p>
          <a:p>
            <a:endParaRPr lang="en-US" dirty="0"/>
          </a:p>
        </p:txBody>
      </p:sp>
    </p:spTree>
    <p:extLst>
      <p:ext uri="{BB962C8B-B14F-4D97-AF65-F5344CB8AC3E}">
        <p14:creationId xmlns:p14="http://schemas.microsoft.com/office/powerpoint/2010/main" val="2399724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125B-8AB0-AA1F-7673-6F0D8E467A79}"/>
              </a:ext>
            </a:extLst>
          </p:cNvPr>
          <p:cNvSpPr>
            <a:spLocks noGrp="1"/>
          </p:cNvSpPr>
          <p:nvPr>
            <p:ph type="title"/>
          </p:nvPr>
        </p:nvSpPr>
        <p:spPr/>
        <p:txBody>
          <a:bodyPr/>
          <a:lstStyle/>
          <a:p>
            <a:r>
              <a:rPr lang="en-US" dirty="0"/>
              <a:t>Case Studies</a:t>
            </a:r>
          </a:p>
        </p:txBody>
      </p:sp>
      <p:sp>
        <p:nvSpPr>
          <p:cNvPr id="3" name="Content Placeholder 2">
            <a:extLst>
              <a:ext uri="{FF2B5EF4-FFF2-40B4-BE49-F238E27FC236}">
                <a16:creationId xmlns:a16="http://schemas.microsoft.com/office/drawing/2014/main" id="{23BF7F5D-1B6C-4A5A-3C69-0AC3C9AD2B42}"/>
              </a:ext>
            </a:extLst>
          </p:cNvPr>
          <p:cNvSpPr>
            <a:spLocks noGrp="1"/>
          </p:cNvSpPr>
          <p:nvPr>
            <p:ph idx="1"/>
          </p:nvPr>
        </p:nvSpPr>
        <p:spPr/>
        <p:txBody>
          <a:bodyPr/>
          <a:lstStyle/>
          <a:p>
            <a:r>
              <a:rPr lang="en-US" dirty="0"/>
              <a:t>Nine case studies of how AI agents can save money</a:t>
            </a:r>
          </a:p>
        </p:txBody>
      </p:sp>
    </p:spTree>
    <p:extLst>
      <p:ext uri="{BB962C8B-B14F-4D97-AF65-F5344CB8AC3E}">
        <p14:creationId xmlns:p14="http://schemas.microsoft.com/office/powerpoint/2010/main" val="3957599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A934D-C992-6B0A-07EE-50B2818CA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FC665-2AE0-C659-3D6F-28948D18E2B6}"/>
              </a:ext>
            </a:extLst>
          </p:cNvPr>
          <p:cNvSpPr>
            <a:spLocks noGrp="1"/>
          </p:cNvSpPr>
          <p:nvPr>
            <p:ph type="title"/>
          </p:nvPr>
        </p:nvSpPr>
        <p:spPr>
          <a:xfrm>
            <a:off x="565117" y="274283"/>
            <a:ext cx="11501126" cy="509518"/>
          </a:xfrm>
        </p:spPr>
        <p:txBody>
          <a:bodyPr/>
          <a:lstStyle/>
          <a:p>
            <a:r>
              <a:rPr lang="en-US" sz="2400" dirty="0"/>
              <a:t>Use Case 1: Personalized Patient Care and Treatment Recommendations </a:t>
            </a:r>
          </a:p>
        </p:txBody>
      </p:sp>
      <p:sp>
        <p:nvSpPr>
          <p:cNvPr id="5" name="Content Placeholder 4">
            <a:extLst>
              <a:ext uri="{FF2B5EF4-FFF2-40B4-BE49-F238E27FC236}">
                <a16:creationId xmlns:a16="http://schemas.microsoft.com/office/drawing/2014/main" id="{8177BA5D-808B-516B-FB57-74BFD030D662}"/>
              </a:ext>
            </a:extLst>
          </p:cNvPr>
          <p:cNvSpPr>
            <a:spLocks noGrp="1"/>
          </p:cNvSpPr>
          <p:nvPr>
            <p:ph idx="1"/>
          </p:nvPr>
        </p:nvSpPr>
        <p:spPr>
          <a:xfrm>
            <a:off x="184515" y="868487"/>
            <a:ext cx="6645163" cy="5738380"/>
          </a:xfrm>
        </p:spPr>
        <p:txBody>
          <a:bodyPr>
            <a:normAutofit fontScale="62500" lnSpcReduction="20000"/>
          </a:bodyPr>
          <a:lstStyle/>
          <a:p>
            <a:pPr marL="0" indent="0">
              <a:buNone/>
            </a:pPr>
            <a:r>
              <a:rPr lang="en-US" b="1" dirty="0"/>
              <a:t>Data Involved:</a:t>
            </a:r>
            <a:endParaRPr lang="en-US" dirty="0"/>
          </a:p>
          <a:p>
            <a:pPr lvl="1"/>
            <a:r>
              <a:rPr lang="en-US" b="1" dirty="0"/>
              <a:t>Structured Data:</a:t>
            </a:r>
            <a:r>
              <a:rPr lang="en-US" dirty="0"/>
              <a:t> Electronic Health Records (EHRs), lab results, medication histories.</a:t>
            </a:r>
          </a:p>
          <a:p>
            <a:pPr lvl="1"/>
            <a:r>
              <a:rPr lang="en-US" b="1" dirty="0"/>
              <a:t>Semi-Structured Data:</a:t>
            </a:r>
            <a:r>
              <a:rPr lang="en-US" dirty="0"/>
              <a:t> Medical device data (e.g., heart rate monitors), patient surveys.</a:t>
            </a:r>
          </a:p>
          <a:p>
            <a:pPr lvl="1"/>
            <a:r>
              <a:rPr lang="en-US" b="1" dirty="0"/>
              <a:t>Unstructured Data:</a:t>
            </a:r>
            <a:r>
              <a:rPr lang="en-US" dirty="0"/>
              <a:t> Doctor's notes, medical imaging reports, research articles.</a:t>
            </a:r>
          </a:p>
          <a:p>
            <a:pPr marL="0" indent="0">
              <a:buNone/>
            </a:pPr>
            <a:r>
              <a:rPr lang="en-US" b="1" dirty="0"/>
              <a:t>Graph Database Use:</a:t>
            </a:r>
            <a:endParaRPr lang="en-US" dirty="0"/>
          </a:p>
          <a:p>
            <a:pPr marL="742950" lvl="1" indent="-285750">
              <a:buFont typeface="Arial" panose="020B0604020202020204" pitchFamily="34" charset="0"/>
              <a:buChar char="•"/>
            </a:pPr>
            <a:r>
              <a:rPr lang="en-US" b="1" dirty="0"/>
              <a:t>Patient Relationship Mapping:</a:t>
            </a:r>
            <a:endParaRPr lang="en-US" dirty="0"/>
          </a:p>
          <a:p>
            <a:pPr marL="1143000" lvl="2" indent="-228600">
              <a:buFont typeface="Arial" panose="020B0604020202020204" pitchFamily="34" charset="0"/>
              <a:buChar char="•"/>
            </a:pPr>
            <a:r>
              <a:rPr lang="en-US" dirty="0"/>
              <a:t>Map relationships between patients, treatments, medications, and outcomes.</a:t>
            </a:r>
          </a:p>
          <a:p>
            <a:pPr marL="1143000" lvl="2" indent="-228600">
              <a:buFont typeface="Arial" panose="020B0604020202020204" pitchFamily="34" charset="0"/>
              <a:buChar char="•"/>
            </a:pPr>
            <a:r>
              <a:rPr lang="en-US" dirty="0"/>
              <a:t>Understand comorbidities and their impact on treatment efficacy.</a:t>
            </a:r>
          </a:p>
          <a:p>
            <a:pPr marL="742950" lvl="1" indent="-285750">
              <a:buFont typeface="Arial" panose="020B0604020202020204" pitchFamily="34" charset="0"/>
              <a:buChar char="•"/>
            </a:pPr>
            <a:r>
              <a:rPr lang="en-US" b="1" dirty="0"/>
              <a:t>Knowledge Graphs:</a:t>
            </a:r>
            <a:endParaRPr lang="en-US" dirty="0"/>
          </a:p>
          <a:p>
            <a:pPr marL="1143000" lvl="2" indent="-228600">
              <a:buFont typeface="Arial" panose="020B0604020202020204" pitchFamily="34" charset="0"/>
              <a:buChar char="•"/>
            </a:pPr>
            <a:r>
              <a:rPr lang="en-US" dirty="0"/>
              <a:t>Incorporate medical ontologies and relationships between diseases, symptoms, and treatments.</a:t>
            </a:r>
          </a:p>
          <a:p>
            <a:pPr>
              <a:buFont typeface="Arial" panose="020B0604020202020204" pitchFamily="34" charset="0"/>
              <a:buChar char="•"/>
            </a:pPr>
            <a:r>
              <a:rPr lang="en-US" b="1" dirty="0"/>
              <a:t>Vector Database Use:</a:t>
            </a:r>
            <a:endParaRPr lang="en-US" dirty="0"/>
          </a:p>
          <a:p>
            <a:pPr marL="742950" lvl="1" indent="-285750">
              <a:buFont typeface="Arial" panose="020B0604020202020204" pitchFamily="34" charset="0"/>
              <a:buChar char="•"/>
            </a:pPr>
            <a:r>
              <a:rPr lang="en-US" b="1" dirty="0"/>
              <a:t>Semantic Search:</a:t>
            </a:r>
            <a:endParaRPr lang="en-US" dirty="0"/>
          </a:p>
          <a:p>
            <a:pPr marL="1143000" lvl="2" indent="-228600">
              <a:buFont typeface="Arial" panose="020B0604020202020204" pitchFamily="34" charset="0"/>
              <a:buChar char="•"/>
            </a:pPr>
            <a:r>
              <a:rPr lang="en-US" dirty="0"/>
              <a:t>Store embeddings of medical texts and patient records for efficient retrieval.</a:t>
            </a:r>
          </a:p>
          <a:p>
            <a:pPr>
              <a:buFont typeface="Arial" panose="020B0604020202020204" pitchFamily="34" charset="0"/>
              <a:buChar char="•"/>
            </a:pPr>
            <a:r>
              <a:rPr lang="en-US" b="1" dirty="0"/>
              <a:t>LLM Integration:</a:t>
            </a:r>
            <a:endParaRPr lang="en-US" dirty="0"/>
          </a:p>
          <a:p>
            <a:pPr marL="742950" lvl="1" indent="-285750">
              <a:buFont typeface="Arial" panose="020B0604020202020204" pitchFamily="34" charset="0"/>
              <a:buChar char="•"/>
            </a:pPr>
            <a:r>
              <a:rPr lang="en-US" b="1" dirty="0"/>
              <a:t>Natural Language Processing:</a:t>
            </a:r>
            <a:endParaRPr lang="en-US" dirty="0"/>
          </a:p>
          <a:p>
            <a:pPr marL="1143000" lvl="2" indent="-228600">
              <a:buFont typeface="Arial" panose="020B0604020202020204" pitchFamily="34" charset="0"/>
              <a:buChar char="•"/>
            </a:pPr>
            <a:r>
              <a:rPr lang="en-US" dirty="0"/>
              <a:t>Use LLMs to extract relevant information from doctor's notes and medical reports.</a:t>
            </a:r>
          </a:p>
          <a:p>
            <a:pPr marL="1143000" lvl="2" indent="-228600">
              <a:buFont typeface="Arial" panose="020B0604020202020204" pitchFamily="34" charset="0"/>
              <a:buChar char="•"/>
            </a:pPr>
            <a:r>
              <a:rPr lang="en-US" dirty="0"/>
              <a:t>Summarize patient histories and highlight critical findings.</a:t>
            </a:r>
          </a:p>
          <a:p>
            <a:pPr marL="742950" lvl="1" indent="-285750">
              <a:buFont typeface="Arial" panose="020B0604020202020204" pitchFamily="34" charset="0"/>
              <a:buChar char="•"/>
            </a:pPr>
            <a:r>
              <a:rPr lang="en-US" b="1" dirty="0"/>
              <a:t>Research Analysis:</a:t>
            </a:r>
            <a:endParaRPr lang="en-US" dirty="0"/>
          </a:p>
          <a:p>
            <a:pPr marL="1143000" lvl="2" indent="-228600">
              <a:buFont typeface="Arial" panose="020B0604020202020204" pitchFamily="34" charset="0"/>
              <a:buChar char="•"/>
            </a:pPr>
            <a:r>
              <a:rPr lang="en-US" dirty="0"/>
              <a:t>LLMs analyze and summarize the latest medical research articles to assist in treatment decisions.</a:t>
            </a:r>
          </a:p>
        </p:txBody>
      </p:sp>
      <p:sp>
        <p:nvSpPr>
          <p:cNvPr id="6" name="TextBox 5">
            <a:extLst>
              <a:ext uri="{FF2B5EF4-FFF2-40B4-BE49-F238E27FC236}">
                <a16:creationId xmlns:a16="http://schemas.microsoft.com/office/drawing/2014/main" id="{0F2A813D-CD8D-366D-2D69-32CC50DDAC4E}"/>
              </a:ext>
            </a:extLst>
          </p:cNvPr>
          <p:cNvSpPr txBox="1"/>
          <p:nvPr/>
        </p:nvSpPr>
        <p:spPr>
          <a:xfrm>
            <a:off x="6652452" y="868487"/>
            <a:ext cx="5539548" cy="4801314"/>
          </a:xfrm>
          <a:prstGeom prst="rect">
            <a:avLst/>
          </a:prstGeom>
          <a:noFill/>
        </p:spPr>
        <p:txBody>
          <a:bodyPr wrap="square" rtlCol="0">
            <a:spAutoFit/>
          </a:bodyPr>
          <a:lstStyle/>
          <a:p>
            <a:r>
              <a:rPr lang="en-US" b="1" dirty="0"/>
              <a:t>Agentic Architecture Role:</a:t>
            </a:r>
            <a:endParaRPr lang="en-US" dirty="0"/>
          </a:p>
          <a:p>
            <a:pPr marL="742950" lvl="1" indent="-285750">
              <a:buFont typeface="Arial" panose="020B0604020202020204" pitchFamily="34" charset="0"/>
              <a:buChar char="•"/>
            </a:pPr>
            <a:r>
              <a:rPr lang="en-US" b="1" dirty="0"/>
              <a:t>Clinical Decision Support Agents:</a:t>
            </a:r>
            <a:endParaRPr lang="en-US" dirty="0"/>
          </a:p>
          <a:p>
            <a:pPr marL="1143000" lvl="2" indent="-228600">
              <a:buFont typeface="Arial" panose="020B0604020202020204" pitchFamily="34" charset="0"/>
              <a:buChar char="•"/>
            </a:pPr>
            <a:r>
              <a:rPr lang="en-US" dirty="0"/>
              <a:t>Agents assist clinicians by providing evidence-based treatment recommendations.</a:t>
            </a:r>
          </a:p>
          <a:p>
            <a:pPr marL="1143000" lvl="2" indent="-228600">
              <a:buFont typeface="Arial" panose="020B0604020202020204" pitchFamily="34" charset="0"/>
              <a:buChar char="•"/>
            </a:pPr>
            <a:r>
              <a:rPr lang="en-US" dirty="0"/>
              <a:t>Continuously learn from new data to refine suggestions.</a:t>
            </a:r>
          </a:p>
          <a:p>
            <a:pPr marL="742950" lvl="1" indent="-285750">
              <a:buFont typeface="Arial" panose="020B0604020202020204" pitchFamily="34" charset="0"/>
              <a:buChar char="•"/>
            </a:pPr>
            <a:r>
              <a:rPr lang="en-US" b="1" dirty="0"/>
              <a:t>Data Integration Agents:</a:t>
            </a:r>
            <a:endParaRPr lang="en-US" dirty="0"/>
          </a:p>
          <a:p>
            <a:pPr marL="1143000" lvl="2" indent="-228600">
              <a:buFont typeface="Arial" panose="020B0604020202020204" pitchFamily="34" charset="0"/>
              <a:buChar char="•"/>
            </a:pPr>
            <a:r>
              <a:rPr lang="en-US" dirty="0"/>
              <a:t>Handle data ingestion from various sources and ensure data quality.</a:t>
            </a:r>
          </a:p>
          <a:p>
            <a:r>
              <a:rPr lang="en-US" b="1" dirty="0"/>
              <a:t>Outcome:</a:t>
            </a:r>
            <a:endParaRPr lang="en-US" dirty="0"/>
          </a:p>
          <a:p>
            <a:pPr marL="742950" lvl="1" indent="-285750">
              <a:buFont typeface="Arial" panose="020B0604020202020204" pitchFamily="34" charset="0"/>
              <a:buChar char="•"/>
            </a:pPr>
            <a:r>
              <a:rPr lang="en-US" b="1" dirty="0"/>
              <a:t>Improved Patient Outcomes:</a:t>
            </a:r>
            <a:endParaRPr lang="en-US" dirty="0"/>
          </a:p>
          <a:p>
            <a:pPr marL="1200150" lvl="2" indent="-285750">
              <a:buFont typeface="Arial" panose="020B0604020202020204" pitchFamily="34" charset="0"/>
              <a:buChar char="•"/>
            </a:pPr>
            <a:r>
              <a:rPr lang="en-US" dirty="0"/>
              <a:t>Personalized treatment plans based on comprehensive data.</a:t>
            </a:r>
          </a:p>
          <a:p>
            <a:pPr marL="742950" lvl="1" indent="-285750">
              <a:buFont typeface="Arial" panose="020B0604020202020204" pitchFamily="34" charset="0"/>
              <a:buChar char="•"/>
            </a:pPr>
            <a:r>
              <a:rPr lang="en-US" b="1" dirty="0"/>
              <a:t>Efficiency Gains:</a:t>
            </a:r>
            <a:endParaRPr lang="en-US" dirty="0"/>
          </a:p>
          <a:p>
            <a:pPr marL="1200150" lvl="2" indent="-285750">
              <a:buFont typeface="Arial" panose="020B0604020202020204" pitchFamily="34" charset="0"/>
              <a:buChar char="•"/>
            </a:pPr>
            <a:r>
              <a:rPr lang="en-US" dirty="0"/>
              <a:t>Reduced time in data gathering and analysis, allowing clinicians to focus on patient care.</a:t>
            </a:r>
          </a:p>
        </p:txBody>
      </p:sp>
    </p:spTree>
    <p:extLst>
      <p:ext uri="{BB962C8B-B14F-4D97-AF65-F5344CB8AC3E}">
        <p14:creationId xmlns:p14="http://schemas.microsoft.com/office/powerpoint/2010/main" val="1182497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B7D9-1BBF-E57E-1CC1-53B500353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DFDAD-E15B-16A6-FC18-D3A795CF171B}"/>
              </a:ext>
            </a:extLst>
          </p:cNvPr>
          <p:cNvSpPr>
            <a:spLocks noGrp="1"/>
          </p:cNvSpPr>
          <p:nvPr>
            <p:ph type="title"/>
          </p:nvPr>
        </p:nvSpPr>
        <p:spPr>
          <a:xfrm>
            <a:off x="565117" y="274283"/>
            <a:ext cx="11501126" cy="509518"/>
          </a:xfrm>
        </p:spPr>
        <p:txBody>
          <a:bodyPr/>
          <a:lstStyle/>
          <a:p>
            <a:r>
              <a:rPr lang="en-US" sz="2400" dirty="0"/>
              <a:t>Use Case 2: Drug Discovery and Clinical Trials Management </a:t>
            </a:r>
          </a:p>
        </p:txBody>
      </p:sp>
      <p:sp>
        <p:nvSpPr>
          <p:cNvPr id="5" name="Content Placeholder 4">
            <a:extLst>
              <a:ext uri="{FF2B5EF4-FFF2-40B4-BE49-F238E27FC236}">
                <a16:creationId xmlns:a16="http://schemas.microsoft.com/office/drawing/2014/main" id="{B20F935B-42B0-D4C8-E6E4-638F72854EC8}"/>
              </a:ext>
            </a:extLst>
          </p:cNvPr>
          <p:cNvSpPr>
            <a:spLocks noGrp="1"/>
          </p:cNvSpPr>
          <p:nvPr>
            <p:ph idx="1"/>
          </p:nvPr>
        </p:nvSpPr>
        <p:spPr>
          <a:xfrm>
            <a:off x="160239" y="940566"/>
            <a:ext cx="6305297" cy="5686156"/>
          </a:xfrm>
        </p:spPr>
        <p:txBody>
          <a:bodyPr>
            <a:normAutofit fontScale="62500" lnSpcReduction="20000"/>
          </a:bodyPr>
          <a:lstStyle/>
          <a:p>
            <a:pPr marL="0" indent="0">
              <a:buNone/>
            </a:pPr>
            <a:r>
              <a:rPr lang="en-US" b="1" dirty="0"/>
              <a:t>Data Involved:</a:t>
            </a:r>
            <a:endParaRPr lang="en-US" dirty="0"/>
          </a:p>
          <a:p>
            <a:pPr lvl="1"/>
            <a:r>
              <a:rPr lang="en-US" b="1" dirty="0"/>
              <a:t>Structured Data:</a:t>
            </a:r>
            <a:r>
              <a:rPr lang="en-US" dirty="0"/>
              <a:t> Electronic Health Records (EHRs), lab results, medication histories.</a:t>
            </a:r>
          </a:p>
          <a:p>
            <a:pPr lvl="1"/>
            <a:r>
              <a:rPr lang="en-US" b="1" dirty="0"/>
              <a:t>Semi-Structured Data:</a:t>
            </a:r>
            <a:r>
              <a:rPr lang="en-US" dirty="0"/>
              <a:t> Medical device data (e.g., heart rate monitors), patient surveys.</a:t>
            </a:r>
          </a:p>
          <a:p>
            <a:pPr lvl="1"/>
            <a:r>
              <a:rPr lang="en-US" b="1" dirty="0"/>
              <a:t>Unstructured Data:</a:t>
            </a:r>
            <a:r>
              <a:rPr lang="en-US" dirty="0"/>
              <a:t> Doctor's notes, medical imaging reports, research articles.</a:t>
            </a:r>
          </a:p>
          <a:p>
            <a:pPr>
              <a:buFont typeface="Arial" panose="020B0604020202020204" pitchFamily="34" charset="0"/>
              <a:buChar char="•"/>
            </a:pPr>
            <a:r>
              <a:rPr lang="en-US" b="1" dirty="0"/>
              <a:t>Graph Database Use:</a:t>
            </a:r>
            <a:endParaRPr lang="en-US" dirty="0"/>
          </a:p>
          <a:p>
            <a:pPr marL="742950" lvl="1" indent="-285750">
              <a:buFont typeface="Arial" panose="020B0604020202020204" pitchFamily="34" charset="0"/>
              <a:buChar char="•"/>
            </a:pPr>
            <a:r>
              <a:rPr lang="en-US" b="1" dirty="0"/>
              <a:t>Patient Relationship Mapping:</a:t>
            </a:r>
            <a:endParaRPr lang="en-US" dirty="0"/>
          </a:p>
          <a:p>
            <a:pPr marL="1143000" lvl="2" indent="-228600">
              <a:buFont typeface="Arial" panose="020B0604020202020204" pitchFamily="34" charset="0"/>
              <a:buChar char="•"/>
            </a:pPr>
            <a:r>
              <a:rPr lang="en-US" dirty="0"/>
              <a:t>Map relationships between patients, treatments, medications, and outcomes.</a:t>
            </a:r>
          </a:p>
          <a:p>
            <a:pPr marL="1143000" lvl="2" indent="-228600">
              <a:buFont typeface="Arial" panose="020B0604020202020204" pitchFamily="34" charset="0"/>
              <a:buChar char="•"/>
            </a:pPr>
            <a:r>
              <a:rPr lang="en-US" dirty="0"/>
              <a:t>Understand comorbidities and their impact on treatment efficacy.</a:t>
            </a:r>
          </a:p>
          <a:p>
            <a:pPr marL="742950" lvl="1" indent="-285750">
              <a:buFont typeface="Arial" panose="020B0604020202020204" pitchFamily="34" charset="0"/>
              <a:buChar char="•"/>
            </a:pPr>
            <a:r>
              <a:rPr lang="en-US" b="1" dirty="0"/>
              <a:t>Knowledge Graphs:</a:t>
            </a:r>
            <a:endParaRPr lang="en-US" dirty="0"/>
          </a:p>
          <a:p>
            <a:pPr marL="1143000" lvl="2" indent="-228600">
              <a:buFont typeface="Arial" panose="020B0604020202020204" pitchFamily="34" charset="0"/>
              <a:buChar char="•"/>
            </a:pPr>
            <a:r>
              <a:rPr lang="en-US" dirty="0"/>
              <a:t>Incorporate medical ontologies and relationships between diseases, symptoms, and treatments.</a:t>
            </a:r>
          </a:p>
          <a:p>
            <a:pPr>
              <a:buFont typeface="Arial" panose="020B0604020202020204" pitchFamily="34" charset="0"/>
              <a:buChar char="•"/>
            </a:pPr>
            <a:r>
              <a:rPr lang="en-US" b="1" dirty="0"/>
              <a:t>Vector Database Use:</a:t>
            </a:r>
            <a:endParaRPr lang="en-US" dirty="0"/>
          </a:p>
          <a:p>
            <a:pPr marL="742950" lvl="1" indent="-285750">
              <a:buFont typeface="Arial" panose="020B0604020202020204" pitchFamily="34" charset="0"/>
              <a:buChar char="•"/>
            </a:pPr>
            <a:r>
              <a:rPr lang="en-US" b="1" dirty="0"/>
              <a:t>Semantic Search:</a:t>
            </a:r>
            <a:endParaRPr lang="en-US" dirty="0"/>
          </a:p>
          <a:p>
            <a:pPr marL="1143000" lvl="2" indent="-228600">
              <a:buFont typeface="Arial" panose="020B0604020202020204" pitchFamily="34" charset="0"/>
              <a:buChar char="•"/>
            </a:pPr>
            <a:r>
              <a:rPr lang="en-US" dirty="0"/>
              <a:t>Store embeddings of medical texts and patient records for efficient retrieval.</a:t>
            </a:r>
          </a:p>
          <a:p>
            <a:pPr>
              <a:buFont typeface="Arial" panose="020B0604020202020204" pitchFamily="34" charset="0"/>
              <a:buChar char="•"/>
            </a:pPr>
            <a:r>
              <a:rPr lang="en-US" b="1" dirty="0"/>
              <a:t>LLM Integration:</a:t>
            </a:r>
            <a:endParaRPr lang="en-US" dirty="0"/>
          </a:p>
          <a:p>
            <a:pPr marL="742950" lvl="1" indent="-285750">
              <a:buFont typeface="Arial" panose="020B0604020202020204" pitchFamily="34" charset="0"/>
              <a:buChar char="•"/>
            </a:pPr>
            <a:r>
              <a:rPr lang="en-US" b="1" dirty="0"/>
              <a:t>Natural Language Processing:</a:t>
            </a:r>
            <a:endParaRPr lang="en-US" dirty="0"/>
          </a:p>
          <a:p>
            <a:pPr marL="1143000" lvl="2" indent="-228600">
              <a:buFont typeface="Arial" panose="020B0604020202020204" pitchFamily="34" charset="0"/>
              <a:buChar char="•"/>
            </a:pPr>
            <a:r>
              <a:rPr lang="en-US" dirty="0"/>
              <a:t>Use LLMs to extract relevant information from doctor's notes and medical reports.</a:t>
            </a:r>
          </a:p>
          <a:p>
            <a:pPr marL="1143000" lvl="2" indent="-228600">
              <a:buFont typeface="Arial" panose="020B0604020202020204" pitchFamily="34" charset="0"/>
              <a:buChar char="•"/>
            </a:pPr>
            <a:r>
              <a:rPr lang="en-US" dirty="0"/>
              <a:t>Summarize patient histories and highlight critical findings.</a:t>
            </a:r>
          </a:p>
          <a:p>
            <a:pPr marL="742950" lvl="1" indent="-285750">
              <a:buFont typeface="Arial" panose="020B0604020202020204" pitchFamily="34" charset="0"/>
              <a:buChar char="•"/>
            </a:pPr>
            <a:r>
              <a:rPr lang="en-US" b="1" dirty="0"/>
              <a:t>Research Analysis:</a:t>
            </a:r>
            <a:endParaRPr lang="en-US" dirty="0"/>
          </a:p>
          <a:p>
            <a:pPr marL="1143000" lvl="2" indent="-228600">
              <a:buFont typeface="Arial" panose="020B0604020202020204" pitchFamily="34" charset="0"/>
              <a:buChar char="•"/>
            </a:pPr>
            <a:r>
              <a:rPr lang="en-US" dirty="0"/>
              <a:t>LLMs analyze and summarize the latest medical research articles to assist in treatment decisions.</a:t>
            </a:r>
          </a:p>
        </p:txBody>
      </p:sp>
      <p:sp>
        <p:nvSpPr>
          <p:cNvPr id="6" name="TextBox 5">
            <a:extLst>
              <a:ext uri="{FF2B5EF4-FFF2-40B4-BE49-F238E27FC236}">
                <a16:creationId xmlns:a16="http://schemas.microsoft.com/office/drawing/2014/main" id="{ED7DCAE2-A4EA-0BE9-4050-6B59F7B7DA3A}"/>
              </a:ext>
            </a:extLst>
          </p:cNvPr>
          <p:cNvSpPr txBox="1"/>
          <p:nvPr/>
        </p:nvSpPr>
        <p:spPr>
          <a:xfrm>
            <a:off x="6526695" y="885812"/>
            <a:ext cx="5539548" cy="4247317"/>
          </a:xfrm>
          <a:prstGeom prst="rect">
            <a:avLst/>
          </a:prstGeom>
          <a:noFill/>
        </p:spPr>
        <p:txBody>
          <a:bodyPr wrap="square" rtlCol="0">
            <a:spAutoFit/>
          </a:bodyPr>
          <a:lstStyle/>
          <a:p>
            <a:r>
              <a:rPr lang="en-US" b="1" dirty="0"/>
              <a:t>Agentic Architecture Role:</a:t>
            </a:r>
            <a:endParaRPr lang="en-US" dirty="0"/>
          </a:p>
          <a:p>
            <a:pPr marL="742950" lvl="1" indent="-285750">
              <a:buFont typeface="Arial" panose="020B0604020202020204" pitchFamily="34" charset="0"/>
              <a:buChar char="•"/>
            </a:pPr>
            <a:r>
              <a:rPr lang="en-US" b="1" dirty="0"/>
              <a:t>Research Agents:</a:t>
            </a:r>
            <a:endParaRPr lang="en-US" dirty="0"/>
          </a:p>
          <a:p>
            <a:pPr marL="1143000" lvl="2" indent="-228600">
              <a:buFont typeface="Arial" panose="020B0604020202020204" pitchFamily="34" charset="0"/>
              <a:buChar char="•"/>
            </a:pPr>
            <a:r>
              <a:rPr lang="en-US" dirty="0"/>
              <a:t>Agents use LLMs to autonomously scan new publications and update the knowledge base.</a:t>
            </a:r>
          </a:p>
          <a:p>
            <a:pPr marL="1143000" lvl="2" indent="-228600">
              <a:buFont typeface="Arial" panose="020B0604020202020204" pitchFamily="34" charset="0"/>
              <a:buChar char="•"/>
            </a:pPr>
            <a:r>
              <a:rPr lang="en-US" dirty="0"/>
              <a:t>Generate hypotheses for new drug candidates.</a:t>
            </a:r>
          </a:p>
          <a:p>
            <a:pPr marL="742950" lvl="1" indent="-285750">
              <a:buFont typeface="Arial" panose="020B0604020202020204" pitchFamily="34" charset="0"/>
              <a:buChar char="•"/>
            </a:pPr>
            <a:r>
              <a:rPr lang="en-US" b="1" dirty="0"/>
              <a:t>Trial Monitoring Agents:</a:t>
            </a:r>
            <a:endParaRPr lang="en-US" dirty="0"/>
          </a:p>
          <a:p>
            <a:pPr marL="1143000" lvl="2" indent="-228600">
              <a:buFont typeface="Arial" panose="020B0604020202020204" pitchFamily="34" charset="0"/>
              <a:buChar char="•"/>
            </a:pPr>
            <a:r>
              <a:rPr lang="en-US" dirty="0"/>
              <a:t>Use LLMs to analyze patient feedback and adverse event reports.</a:t>
            </a:r>
          </a:p>
          <a:p>
            <a:r>
              <a:rPr lang="en-US" b="1" dirty="0"/>
              <a:t>Accelerated Drug Discovery:</a:t>
            </a:r>
            <a:endParaRPr lang="en-US" dirty="0"/>
          </a:p>
          <a:p>
            <a:pPr marL="742950" lvl="1" indent="-285750">
              <a:buFont typeface="Arial" panose="020B0604020202020204" pitchFamily="34" charset="0"/>
              <a:buChar char="•"/>
            </a:pPr>
            <a:r>
              <a:rPr lang="en-US" dirty="0"/>
              <a:t>Faster identification of promising compounds and treatments.</a:t>
            </a:r>
          </a:p>
          <a:p>
            <a:r>
              <a:rPr lang="en-US" b="1" dirty="0"/>
              <a:t>Risk Reduction:</a:t>
            </a:r>
            <a:endParaRPr lang="en-US" dirty="0"/>
          </a:p>
          <a:p>
            <a:pPr marL="742950" lvl="1" indent="-285750">
              <a:buFont typeface="Arial" panose="020B0604020202020204" pitchFamily="34" charset="0"/>
              <a:buChar char="•"/>
            </a:pPr>
            <a:r>
              <a:rPr lang="en-US" dirty="0"/>
              <a:t>Early detection of potential issues in clinical trials.</a:t>
            </a:r>
          </a:p>
        </p:txBody>
      </p:sp>
    </p:spTree>
    <p:extLst>
      <p:ext uri="{BB962C8B-B14F-4D97-AF65-F5344CB8AC3E}">
        <p14:creationId xmlns:p14="http://schemas.microsoft.com/office/powerpoint/2010/main" val="287271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E1DF-87A4-0E9A-2B3C-5439558806C0}"/>
              </a:ext>
            </a:extLst>
          </p:cNvPr>
          <p:cNvSpPr>
            <a:spLocks noGrp="1"/>
          </p:cNvSpPr>
          <p:nvPr>
            <p:ph type="title"/>
          </p:nvPr>
        </p:nvSpPr>
        <p:spPr/>
        <p:txBody>
          <a:bodyPr/>
          <a:lstStyle/>
          <a:p>
            <a:pPr algn="ctr"/>
            <a:r>
              <a:rPr lang="en-US" dirty="0">
                <a:solidFill>
                  <a:srgbClr val="FF0000"/>
                </a:solidFill>
              </a:rPr>
              <a:t>Disclaimer</a:t>
            </a:r>
          </a:p>
        </p:txBody>
      </p:sp>
      <p:sp>
        <p:nvSpPr>
          <p:cNvPr id="3" name="Content Placeholder 2">
            <a:extLst>
              <a:ext uri="{FF2B5EF4-FFF2-40B4-BE49-F238E27FC236}">
                <a16:creationId xmlns:a16="http://schemas.microsoft.com/office/drawing/2014/main" id="{2FC72246-8A32-BDCB-0ED4-D1443C07029E}"/>
              </a:ext>
            </a:extLst>
          </p:cNvPr>
          <p:cNvSpPr>
            <a:spLocks noGrp="1"/>
          </p:cNvSpPr>
          <p:nvPr>
            <p:ph idx="1"/>
          </p:nvPr>
        </p:nvSpPr>
        <p:spPr>
          <a:xfrm>
            <a:off x="2515879" y="1022143"/>
            <a:ext cx="6845835" cy="4813714"/>
          </a:xfrm>
        </p:spPr>
        <p:txBody>
          <a:bodyPr/>
          <a:lstStyle/>
          <a:p>
            <a:pPr marL="0" indent="0" algn="ctr">
              <a:buNone/>
            </a:pPr>
            <a:r>
              <a:rPr lang="en-US" dirty="0">
                <a:effectLst/>
                <a:latin typeface="Helvetica" pitchFamily="2" charset="0"/>
              </a:rPr>
              <a:t>This content represents our </a:t>
            </a:r>
            <a:r>
              <a:rPr lang="en-US" b="1" dirty="0">
                <a:effectLst/>
                <a:latin typeface="Helvetica" pitchFamily="2" charset="0"/>
              </a:rPr>
              <a:t>personal</a:t>
            </a:r>
            <a:r>
              <a:rPr lang="en-US" dirty="0">
                <a:effectLst/>
                <a:latin typeface="Helvetica" pitchFamily="2" charset="0"/>
              </a:rPr>
              <a:t> views &amp; approaches.  </a:t>
            </a:r>
          </a:p>
          <a:p>
            <a:pPr marL="0" indent="0" algn="ctr">
              <a:buNone/>
            </a:pPr>
            <a:r>
              <a:rPr lang="en-US" dirty="0">
                <a:effectLst/>
                <a:latin typeface="Helvetica" pitchFamily="2" charset="0"/>
              </a:rPr>
              <a:t>The content does not represent the viewpoint of any of our current or previous employers.</a:t>
            </a:r>
            <a:br>
              <a:rPr lang="en-US" dirty="0">
                <a:effectLst/>
                <a:latin typeface="Helvetica" pitchFamily="2" charset="0"/>
              </a:rPr>
            </a:br>
            <a:br>
              <a:rPr lang="en-US" dirty="0">
                <a:effectLst/>
                <a:latin typeface="Helvetica" pitchFamily="2" charset="0"/>
              </a:rPr>
            </a:br>
            <a:r>
              <a:rPr lang="en-US" dirty="0">
                <a:effectLst/>
                <a:latin typeface="Helvetica" pitchFamily="2" charset="0"/>
              </a:rPr>
              <a:t>Steve Peterson</a:t>
            </a:r>
          </a:p>
          <a:p>
            <a:pPr marL="0" indent="0" algn="ctr">
              <a:buNone/>
            </a:pPr>
            <a:r>
              <a:rPr lang="en-US" dirty="0">
                <a:latin typeface="Helvetica" pitchFamily="2" charset="0"/>
              </a:rPr>
              <a:t>Dan McCreary</a:t>
            </a:r>
            <a:endParaRPr lang="en-US" dirty="0">
              <a:effectLst/>
              <a:latin typeface="Helvetica" pitchFamily="2" charset="0"/>
            </a:endParaRPr>
          </a:p>
        </p:txBody>
      </p:sp>
    </p:spTree>
    <p:extLst>
      <p:ext uri="{BB962C8B-B14F-4D97-AF65-F5344CB8AC3E}">
        <p14:creationId xmlns:p14="http://schemas.microsoft.com/office/powerpoint/2010/main" val="2186159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8E5EF-D034-8964-7146-654B53D6F9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04AD9-4D92-67B3-DCC7-37C7E70E18AF}"/>
              </a:ext>
            </a:extLst>
          </p:cNvPr>
          <p:cNvSpPr>
            <a:spLocks noGrp="1"/>
          </p:cNvSpPr>
          <p:nvPr>
            <p:ph type="title"/>
          </p:nvPr>
        </p:nvSpPr>
        <p:spPr>
          <a:xfrm>
            <a:off x="565117" y="274283"/>
            <a:ext cx="11501126" cy="509518"/>
          </a:xfrm>
        </p:spPr>
        <p:txBody>
          <a:bodyPr/>
          <a:lstStyle/>
          <a:p>
            <a:r>
              <a:rPr lang="en-US" sz="2400" dirty="0"/>
              <a:t>Use Case 3: Finance </a:t>
            </a:r>
            <a:r>
              <a:rPr lang="en-US" sz="4400" dirty="0"/>
              <a:t>- </a:t>
            </a:r>
            <a:r>
              <a:rPr lang="en-US" sz="2400" dirty="0"/>
              <a:t>Anti-Money Laundering (AML) and Fraud Detection</a:t>
            </a:r>
          </a:p>
        </p:txBody>
      </p:sp>
      <p:sp>
        <p:nvSpPr>
          <p:cNvPr id="5" name="Content Placeholder 4">
            <a:extLst>
              <a:ext uri="{FF2B5EF4-FFF2-40B4-BE49-F238E27FC236}">
                <a16:creationId xmlns:a16="http://schemas.microsoft.com/office/drawing/2014/main" id="{448F0565-29CF-11EE-F95F-1C31BD8EA570}"/>
              </a:ext>
            </a:extLst>
          </p:cNvPr>
          <p:cNvSpPr>
            <a:spLocks noGrp="1"/>
          </p:cNvSpPr>
          <p:nvPr>
            <p:ph idx="1"/>
          </p:nvPr>
        </p:nvSpPr>
        <p:spPr>
          <a:xfrm>
            <a:off x="160239" y="1022141"/>
            <a:ext cx="6298111" cy="5359475"/>
          </a:xfrm>
        </p:spPr>
        <p:txBody>
          <a:bodyPr>
            <a:normAutofit fontScale="70000" lnSpcReduction="20000"/>
          </a:bodyPr>
          <a:lstStyle/>
          <a:p>
            <a:pPr marL="0" indent="0">
              <a:buNone/>
            </a:pPr>
            <a:r>
              <a:rPr lang="en-US" b="1" dirty="0"/>
              <a:t>Data Involved:</a:t>
            </a:r>
            <a:endParaRPr lang="en-US" dirty="0"/>
          </a:p>
          <a:p>
            <a:pPr lvl="1"/>
            <a:r>
              <a:rPr lang="en-US" b="1" dirty="0"/>
              <a:t>Structured Data:</a:t>
            </a:r>
            <a:r>
              <a:rPr lang="en-US" dirty="0"/>
              <a:t> Transaction records, customer profiles, account details.</a:t>
            </a:r>
          </a:p>
          <a:p>
            <a:pPr lvl="1"/>
            <a:r>
              <a:rPr lang="en-US" b="1" dirty="0"/>
              <a:t>Semi-Structured Data:</a:t>
            </a:r>
            <a:r>
              <a:rPr lang="en-US" dirty="0"/>
              <a:t> Communication logs, compliance reports.</a:t>
            </a:r>
          </a:p>
          <a:p>
            <a:pPr lvl="1"/>
            <a:r>
              <a:rPr lang="en-US" b="1" dirty="0"/>
              <a:t>Unstructured Data:</a:t>
            </a:r>
            <a:r>
              <a:rPr lang="en-US" dirty="0"/>
              <a:t> Emails, call transcripts, social media data.</a:t>
            </a:r>
          </a:p>
          <a:p>
            <a:pPr marL="0" indent="0">
              <a:buNone/>
            </a:pPr>
            <a:r>
              <a:rPr lang="en-US" b="1" dirty="0"/>
              <a:t>Graph Database Use:</a:t>
            </a:r>
            <a:endParaRPr lang="en-US" dirty="0"/>
          </a:p>
          <a:p>
            <a:pPr marL="742950" lvl="1" indent="-285750">
              <a:buFont typeface="Arial" panose="020B0604020202020204" pitchFamily="34" charset="0"/>
              <a:buChar char="•"/>
            </a:pPr>
            <a:r>
              <a:rPr lang="en-US" b="1" dirty="0"/>
              <a:t>Network Analysis:</a:t>
            </a:r>
            <a:endParaRPr lang="en-US" dirty="0"/>
          </a:p>
          <a:p>
            <a:pPr marL="1143000" lvl="2" indent="-228600">
              <a:buFont typeface="Arial" panose="020B0604020202020204" pitchFamily="34" charset="0"/>
              <a:buChar char="•"/>
            </a:pPr>
            <a:r>
              <a:rPr lang="en-US" dirty="0"/>
              <a:t>Map relationships between accounts, transactions, and entities.</a:t>
            </a:r>
          </a:p>
          <a:p>
            <a:pPr marL="1143000" lvl="2" indent="-228600">
              <a:buFont typeface="Arial" panose="020B0604020202020204" pitchFamily="34" charset="0"/>
              <a:buChar char="•"/>
            </a:pPr>
            <a:r>
              <a:rPr lang="en-US" dirty="0"/>
              <a:t>Detect complex money flow patterns indicative of laundering.</a:t>
            </a:r>
          </a:p>
          <a:p>
            <a:pPr marL="742950" lvl="1" indent="-285750">
              <a:buFont typeface="Arial" panose="020B0604020202020204" pitchFamily="34" charset="0"/>
              <a:buChar char="•"/>
            </a:pPr>
            <a:r>
              <a:rPr lang="en-US" b="1" dirty="0"/>
              <a:t>Beneficial Ownership Structures:</a:t>
            </a:r>
            <a:endParaRPr lang="en-US" dirty="0"/>
          </a:p>
          <a:p>
            <a:pPr marL="1143000" lvl="2" indent="-228600">
              <a:buFont typeface="Arial" panose="020B0604020202020204" pitchFamily="34" charset="0"/>
              <a:buChar char="•"/>
            </a:pPr>
            <a:r>
              <a:rPr lang="en-US" dirty="0"/>
              <a:t>Understand hidden relationships in corporate structures.</a:t>
            </a:r>
          </a:p>
          <a:p>
            <a:pPr marL="0" indent="0">
              <a:buNone/>
            </a:pPr>
            <a:r>
              <a:rPr lang="en-US" b="1" dirty="0"/>
              <a:t>Vector Database Use:</a:t>
            </a:r>
            <a:endParaRPr lang="en-US" dirty="0"/>
          </a:p>
          <a:p>
            <a:pPr marL="742950" lvl="1" indent="-285750">
              <a:buFont typeface="Arial" panose="020B0604020202020204" pitchFamily="34" charset="0"/>
              <a:buChar char="•"/>
            </a:pPr>
            <a:r>
              <a:rPr lang="en-US" b="1" dirty="0"/>
              <a:t>Natural Language Processing:</a:t>
            </a:r>
            <a:endParaRPr lang="en-US" dirty="0"/>
          </a:p>
          <a:p>
            <a:pPr marL="1143000" lvl="2" indent="-228600">
              <a:buFont typeface="Arial" panose="020B0604020202020204" pitchFamily="34" charset="0"/>
              <a:buChar char="•"/>
            </a:pPr>
            <a:r>
              <a:rPr lang="en-US" dirty="0"/>
              <a:t>Analyze unstructured communications for suspicious content.</a:t>
            </a:r>
          </a:p>
          <a:p>
            <a:pPr marL="742950" lvl="1" indent="-285750">
              <a:buFont typeface="Arial" panose="020B0604020202020204" pitchFamily="34" charset="0"/>
              <a:buChar char="•"/>
            </a:pPr>
            <a:r>
              <a:rPr lang="en-US" b="1" dirty="0"/>
              <a:t>Anomaly Detection:</a:t>
            </a:r>
            <a:endParaRPr lang="en-US" dirty="0"/>
          </a:p>
          <a:p>
            <a:pPr marL="1143000" lvl="2" indent="-228600">
              <a:buFont typeface="Arial" panose="020B0604020202020204" pitchFamily="34" charset="0"/>
              <a:buChar char="•"/>
            </a:pPr>
            <a:r>
              <a:rPr lang="en-US" dirty="0"/>
              <a:t>Use embeddings to identify outlier transactions.</a:t>
            </a:r>
          </a:p>
          <a:p>
            <a:endParaRPr lang="en-US" dirty="0"/>
          </a:p>
        </p:txBody>
      </p:sp>
      <p:sp>
        <p:nvSpPr>
          <p:cNvPr id="6" name="TextBox 5">
            <a:extLst>
              <a:ext uri="{FF2B5EF4-FFF2-40B4-BE49-F238E27FC236}">
                <a16:creationId xmlns:a16="http://schemas.microsoft.com/office/drawing/2014/main" id="{36902341-1432-281E-567B-B6B5C36A4F64}"/>
              </a:ext>
            </a:extLst>
          </p:cNvPr>
          <p:cNvSpPr txBox="1"/>
          <p:nvPr/>
        </p:nvSpPr>
        <p:spPr>
          <a:xfrm>
            <a:off x="6577850" y="970987"/>
            <a:ext cx="5539548" cy="3416320"/>
          </a:xfrm>
          <a:prstGeom prst="rect">
            <a:avLst/>
          </a:prstGeom>
          <a:noFill/>
        </p:spPr>
        <p:txBody>
          <a:bodyPr wrap="square" rtlCol="0">
            <a:spAutoFit/>
          </a:bodyPr>
          <a:lstStyle/>
          <a:p>
            <a:r>
              <a:rPr lang="en-US" b="1" dirty="0"/>
              <a:t>Agentic Architecture Role:</a:t>
            </a:r>
            <a:endParaRPr lang="en-US" dirty="0"/>
          </a:p>
          <a:p>
            <a:pPr marL="742950" lvl="1" indent="-285750">
              <a:buFont typeface="Arial" panose="020B0604020202020204" pitchFamily="34" charset="0"/>
              <a:buChar char="•"/>
            </a:pPr>
            <a:r>
              <a:rPr lang="en-US" b="1" dirty="0"/>
              <a:t>Monitoring Agents:</a:t>
            </a:r>
            <a:endParaRPr lang="en-US" dirty="0"/>
          </a:p>
          <a:p>
            <a:pPr marL="1143000" lvl="2" indent="-228600">
              <a:buFont typeface="Arial" panose="020B0604020202020204" pitchFamily="34" charset="0"/>
              <a:buChar char="•"/>
            </a:pPr>
            <a:r>
              <a:rPr lang="en-US" dirty="0"/>
              <a:t>Continuously monitor transactions and flag suspicious activities.</a:t>
            </a:r>
          </a:p>
          <a:p>
            <a:pPr marL="742950" lvl="1" indent="-285750">
              <a:buFont typeface="Arial" panose="020B0604020202020204" pitchFamily="34" charset="0"/>
              <a:buChar char="•"/>
            </a:pPr>
            <a:r>
              <a:rPr lang="en-US" b="1" dirty="0"/>
              <a:t>Compliance Agents:</a:t>
            </a:r>
            <a:endParaRPr lang="en-US" dirty="0"/>
          </a:p>
          <a:p>
            <a:pPr marL="1143000" lvl="2" indent="-228600">
              <a:buFont typeface="Arial" panose="020B0604020202020204" pitchFamily="34" charset="0"/>
              <a:buChar char="•"/>
            </a:pPr>
            <a:r>
              <a:rPr lang="en-US" dirty="0"/>
              <a:t>Assist in generating reports and ensuring regulatory compliance.</a:t>
            </a:r>
          </a:p>
          <a:p>
            <a:r>
              <a:rPr lang="en-US" b="1" dirty="0"/>
              <a:t>Outcome:</a:t>
            </a:r>
            <a:endParaRPr lang="en-US" dirty="0"/>
          </a:p>
          <a:p>
            <a:pPr marL="742950" lvl="1" indent="-285750">
              <a:buFont typeface="Arial" panose="020B0604020202020204" pitchFamily="34" charset="0"/>
              <a:buChar char="•"/>
            </a:pPr>
            <a:r>
              <a:rPr lang="en-US" b="1" dirty="0"/>
              <a:t>Regulatory Compliance:</a:t>
            </a:r>
            <a:endParaRPr lang="en-US" dirty="0"/>
          </a:p>
          <a:p>
            <a:pPr marL="1200150" lvl="2" indent="-285750">
              <a:buFont typeface="Arial" panose="020B0604020202020204" pitchFamily="34" charset="0"/>
              <a:buChar char="•"/>
            </a:pPr>
            <a:r>
              <a:rPr lang="en-US" dirty="0"/>
              <a:t>Meet AML regulations effectively.</a:t>
            </a:r>
          </a:p>
          <a:p>
            <a:pPr marL="742950" lvl="1" indent="-285750">
              <a:buFont typeface="Arial" panose="020B0604020202020204" pitchFamily="34" charset="0"/>
              <a:buChar char="•"/>
            </a:pPr>
            <a:r>
              <a:rPr lang="en-US" b="1" dirty="0"/>
              <a:t>Financial Security:</a:t>
            </a:r>
            <a:endParaRPr lang="en-US" dirty="0"/>
          </a:p>
          <a:p>
            <a:pPr marL="1200150" lvl="2" indent="-285750">
              <a:buFont typeface="Arial" panose="020B0604020202020204" pitchFamily="34" charset="0"/>
              <a:buChar char="•"/>
            </a:pPr>
            <a:r>
              <a:rPr lang="en-US" dirty="0"/>
              <a:t>Prevent financial losses due to fraud.</a:t>
            </a:r>
          </a:p>
        </p:txBody>
      </p:sp>
    </p:spTree>
    <p:extLst>
      <p:ext uri="{BB962C8B-B14F-4D97-AF65-F5344CB8AC3E}">
        <p14:creationId xmlns:p14="http://schemas.microsoft.com/office/powerpoint/2010/main" val="1522293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F9BB-59AC-51DD-FBF4-E16759020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6BECC-4A62-5B98-6751-F23D4842BBB1}"/>
              </a:ext>
            </a:extLst>
          </p:cNvPr>
          <p:cNvSpPr>
            <a:spLocks noGrp="1"/>
          </p:cNvSpPr>
          <p:nvPr>
            <p:ph type="title"/>
          </p:nvPr>
        </p:nvSpPr>
        <p:spPr>
          <a:xfrm>
            <a:off x="565117" y="274283"/>
            <a:ext cx="11501126" cy="509518"/>
          </a:xfrm>
        </p:spPr>
        <p:txBody>
          <a:bodyPr/>
          <a:lstStyle/>
          <a:p>
            <a:r>
              <a:rPr lang="en-US" sz="2400" dirty="0"/>
              <a:t>Use Case 4: Personalized Financial Advisory</a:t>
            </a:r>
          </a:p>
        </p:txBody>
      </p:sp>
      <p:sp>
        <p:nvSpPr>
          <p:cNvPr id="5" name="Content Placeholder 4">
            <a:extLst>
              <a:ext uri="{FF2B5EF4-FFF2-40B4-BE49-F238E27FC236}">
                <a16:creationId xmlns:a16="http://schemas.microsoft.com/office/drawing/2014/main" id="{0F223FC5-B204-17B5-4C05-B23777778E17}"/>
              </a:ext>
            </a:extLst>
          </p:cNvPr>
          <p:cNvSpPr>
            <a:spLocks noGrp="1"/>
          </p:cNvSpPr>
          <p:nvPr>
            <p:ph idx="1"/>
          </p:nvPr>
        </p:nvSpPr>
        <p:spPr>
          <a:xfrm>
            <a:off x="160239" y="1022141"/>
            <a:ext cx="6298111" cy="5359475"/>
          </a:xfrm>
        </p:spPr>
        <p:txBody>
          <a:bodyPr>
            <a:normAutofit fontScale="92500" lnSpcReduction="10000"/>
          </a:bodyPr>
          <a:lstStyle/>
          <a:p>
            <a:pPr marL="0" indent="0">
              <a:buNone/>
            </a:pPr>
            <a:r>
              <a:rPr lang="en-US" sz="2200" b="1" dirty="0"/>
              <a:t>Data Involved:</a:t>
            </a:r>
            <a:endParaRPr lang="en-US" sz="2200" dirty="0"/>
          </a:p>
          <a:p>
            <a:pPr lvl="1"/>
            <a:r>
              <a:rPr lang="en-US" sz="1900" b="1" dirty="0"/>
              <a:t>Structured Data:</a:t>
            </a:r>
            <a:r>
              <a:rPr lang="en-US" sz="1900" dirty="0"/>
              <a:t> Client portfolios, market data, financial products.</a:t>
            </a:r>
          </a:p>
          <a:p>
            <a:pPr lvl="1"/>
            <a:r>
              <a:rPr lang="en-US" sz="1900" b="1" dirty="0"/>
              <a:t>Semi-Structured Data:</a:t>
            </a:r>
            <a:r>
              <a:rPr lang="en-US" sz="1900" dirty="0"/>
              <a:t> Investment reports, client interactions.</a:t>
            </a:r>
          </a:p>
          <a:p>
            <a:pPr lvl="1"/>
            <a:r>
              <a:rPr lang="en-US" sz="1900" b="1" dirty="0"/>
              <a:t>Unstructured Data:</a:t>
            </a:r>
            <a:r>
              <a:rPr lang="en-US" sz="1900" dirty="0"/>
              <a:t> News articles, social media sentiment, analyst reports.</a:t>
            </a:r>
          </a:p>
          <a:p>
            <a:pPr marL="0" indent="0">
              <a:buNone/>
            </a:pPr>
            <a:r>
              <a:rPr lang="en-US" sz="2200" b="1" dirty="0"/>
              <a:t>Graph Database Use:</a:t>
            </a:r>
            <a:endParaRPr lang="en-US" sz="2200" dirty="0"/>
          </a:p>
          <a:p>
            <a:pPr marL="742950" lvl="1" indent="-285750">
              <a:buFont typeface="Arial" panose="020B0604020202020204" pitchFamily="34" charset="0"/>
              <a:buChar char="•"/>
            </a:pPr>
            <a:r>
              <a:rPr lang="en-US" sz="1900" b="1" dirty="0"/>
              <a:t>Relationship Mapping:</a:t>
            </a:r>
            <a:endParaRPr lang="en-US" sz="1900" dirty="0"/>
          </a:p>
          <a:p>
            <a:pPr marL="1143000" lvl="2" indent="-228600">
              <a:buFont typeface="Arial" panose="020B0604020202020204" pitchFamily="34" charset="0"/>
              <a:buChar char="•"/>
            </a:pPr>
            <a:r>
              <a:rPr lang="en-US" sz="1700" dirty="0"/>
              <a:t>Map relationships between clients, financial products, and market trends.</a:t>
            </a:r>
          </a:p>
          <a:p>
            <a:pPr marL="742950" lvl="1" indent="-285750">
              <a:buFont typeface="Arial" panose="020B0604020202020204" pitchFamily="34" charset="0"/>
              <a:buChar char="•"/>
            </a:pPr>
            <a:r>
              <a:rPr lang="en-US" sz="1900" b="1" dirty="0"/>
              <a:t>Interest Graphs:</a:t>
            </a:r>
            <a:endParaRPr lang="en-US" sz="1900" dirty="0"/>
          </a:p>
          <a:p>
            <a:pPr marL="1143000" lvl="2" indent="-228600">
              <a:buFont typeface="Arial" panose="020B0604020202020204" pitchFamily="34" charset="0"/>
              <a:buChar char="•"/>
            </a:pPr>
            <a:r>
              <a:rPr lang="en-US" sz="1700" dirty="0"/>
              <a:t>Understand client preferences and behaviors.</a:t>
            </a:r>
          </a:p>
          <a:p>
            <a:pPr marL="0" indent="0">
              <a:buNone/>
            </a:pPr>
            <a:r>
              <a:rPr lang="en-US" sz="2200" b="1" dirty="0"/>
              <a:t>Vector Database Use:</a:t>
            </a:r>
            <a:endParaRPr lang="en-US" sz="2200" dirty="0"/>
          </a:p>
          <a:p>
            <a:pPr marL="742950" lvl="1" indent="-285750">
              <a:buFont typeface="Arial" panose="020B0604020202020204" pitchFamily="34" charset="0"/>
              <a:buChar char="•"/>
            </a:pPr>
            <a:r>
              <a:rPr lang="en-US" sz="1900" b="1" dirty="0"/>
              <a:t>Sentiment Analysis:</a:t>
            </a:r>
            <a:endParaRPr lang="en-US" sz="1900" dirty="0"/>
          </a:p>
          <a:p>
            <a:pPr marL="1143000" lvl="2" indent="-228600">
              <a:buFont typeface="Arial" panose="020B0604020202020204" pitchFamily="34" charset="0"/>
              <a:buChar char="•"/>
            </a:pPr>
            <a:r>
              <a:rPr lang="en-US" sz="1700" dirty="0"/>
              <a:t>Analyze news and social media to gauge market sentiment.</a:t>
            </a:r>
          </a:p>
          <a:p>
            <a:pPr marL="742950" lvl="1" indent="-285750">
              <a:buFont typeface="Arial" panose="020B0604020202020204" pitchFamily="34" charset="0"/>
              <a:buChar char="•"/>
            </a:pPr>
            <a:r>
              <a:rPr lang="en-US" sz="1900" b="1" dirty="0"/>
              <a:t>Content Recommendations:</a:t>
            </a:r>
            <a:endParaRPr lang="en-US" sz="1900" dirty="0"/>
          </a:p>
          <a:p>
            <a:pPr marL="1143000" lvl="2" indent="-228600">
              <a:buFont typeface="Arial" panose="020B0604020202020204" pitchFamily="34" charset="0"/>
              <a:buChar char="•"/>
            </a:pPr>
            <a:r>
              <a:rPr lang="en-US" sz="1700" dirty="0"/>
              <a:t>Provide clients with personalized insights and articles.</a:t>
            </a:r>
          </a:p>
          <a:p>
            <a:endParaRPr lang="en-US" dirty="0"/>
          </a:p>
        </p:txBody>
      </p:sp>
      <p:sp>
        <p:nvSpPr>
          <p:cNvPr id="6" name="TextBox 5">
            <a:extLst>
              <a:ext uri="{FF2B5EF4-FFF2-40B4-BE49-F238E27FC236}">
                <a16:creationId xmlns:a16="http://schemas.microsoft.com/office/drawing/2014/main" id="{536F9573-0CF6-5B32-5817-A81FDBDEFA07}"/>
              </a:ext>
            </a:extLst>
          </p:cNvPr>
          <p:cNvSpPr txBox="1"/>
          <p:nvPr/>
        </p:nvSpPr>
        <p:spPr>
          <a:xfrm>
            <a:off x="6577850" y="970987"/>
            <a:ext cx="5539548" cy="5016758"/>
          </a:xfrm>
          <a:prstGeom prst="rect">
            <a:avLst/>
          </a:prstGeom>
          <a:noFill/>
        </p:spPr>
        <p:txBody>
          <a:bodyPr wrap="square" rtlCol="0">
            <a:spAutoFit/>
          </a:bodyPr>
          <a:lstStyle/>
          <a:p>
            <a:pPr lvl="1"/>
            <a:r>
              <a:rPr lang="en-US" sz="2000" b="1" dirty="0"/>
              <a:t>Agentic Architecture Role:</a:t>
            </a:r>
            <a:endParaRPr lang="en-US" sz="2000" dirty="0"/>
          </a:p>
          <a:p>
            <a:pPr marL="1200150" lvl="2" indent="-285750">
              <a:buFont typeface="Arial" panose="020B0604020202020204" pitchFamily="34" charset="0"/>
              <a:buChar char="•"/>
            </a:pPr>
            <a:r>
              <a:rPr lang="en-US" sz="2000" b="1" dirty="0"/>
              <a:t>Advisory Agents:</a:t>
            </a:r>
            <a:endParaRPr lang="en-US" sz="2000" dirty="0"/>
          </a:p>
          <a:p>
            <a:pPr marL="1600200" lvl="3" indent="-228600">
              <a:buFont typeface="Arial" panose="020B0604020202020204" pitchFamily="34" charset="0"/>
              <a:buChar char="•"/>
            </a:pPr>
            <a:r>
              <a:rPr lang="en-US" sz="2000" dirty="0"/>
              <a:t>Generate personalized investment advice based on comprehensive data.</a:t>
            </a:r>
          </a:p>
          <a:p>
            <a:pPr marL="1200150" lvl="2" indent="-285750">
              <a:buFont typeface="Arial" panose="020B0604020202020204" pitchFamily="34" charset="0"/>
              <a:buChar char="•"/>
            </a:pPr>
            <a:r>
              <a:rPr lang="en-US" sz="2000" b="1" dirty="0"/>
              <a:t>Market Monitoring Agents:</a:t>
            </a:r>
            <a:endParaRPr lang="en-US" sz="2000" dirty="0"/>
          </a:p>
          <a:p>
            <a:pPr marL="1600200" lvl="3" indent="-228600">
              <a:buFont typeface="Arial" panose="020B0604020202020204" pitchFamily="34" charset="0"/>
              <a:buChar char="•"/>
            </a:pPr>
            <a:r>
              <a:rPr lang="en-US" sz="2000" dirty="0"/>
              <a:t>Monitor market conditions and alert clients or advisors to significant changes.</a:t>
            </a:r>
          </a:p>
          <a:p>
            <a:pPr lvl="1"/>
            <a:r>
              <a:rPr lang="en-US" sz="2000" b="1" dirty="0"/>
              <a:t>Outcome:</a:t>
            </a:r>
            <a:endParaRPr lang="en-US" sz="2000" dirty="0"/>
          </a:p>
          <a:p>
            <a:pPr marL="1200150" lvl="2" indent="-285750">
              <a:buFont typeface="Arial" panose="020B0604020202020204" pitchFamily="34" charset="0"/>
              <a:buChar char="•"/>
            </a:pPr>
            <a:r>
              <a:rPr lang="en-US" sz="2000" b="1" dirty="0"/>
              <a:t>Enhanced Client Experience:</a:t>
            </a:r>
            <a:endParaRPr lang="en-US" sz="2000" dirty="0"/>
          </a:p>
          <a:p>
            <a:pPr marL="1657350" lvl="3" indent="-285750">
              <a:buFont typeface="Arial" panose="020B0604020202020204" pitchFamily="34" charset="0"/>
              <a:buChar char="•"/>
            </a:pPr>
            <a:r>
              <a:rPr lang="en-US" sz="2000" dirty="0"/>
              <a:t>Personalized, timely advice increases client satisfaction.</a:t>
            </a:r>
          </a:p>
          <a:p>
            <a:pPr marL="1200150" lvl="2" indent="-285750">
              <a:buFont typeface="Arial" panose="020B0604020202020204" pitchFamily="34" charset="0"/>
              <a:buChar char="•"/>
            </a:pPr>
            <a:r>
              <a:rPr lang="en-US" sz="2000" b="1" dirty="0"/>
              <a:t>Increased Revenue:</a:t>
            </a:r>
            <a:endParaRPr lang="en-US" sz="2000" dirty="0"/>
          </a:p>
          <a:p>
            <a:pPr marL="1657350" lvl="3" indent="-285750">
              <a:buFont typeface="Arial" panose="020B0604020202020204" pitchFamily="34" charset="0"/>
              <a:buChar char="•"/>
            </a:pPr>
            <a:r>
              <a:rPr lang="en-US" sz="2000" dirty="0"/>
              <a:t>Better client retention and potential for upselling.</a:t>
            </a:r>
          </a:p>
        </p:txBody>
      </p:sp>
    </p:spTree>
    <p:extLst>
      <p:ext uri="{BB962C8B-B14F-4D97-AF65-F5344CB8AC3E}">
        <p14:creationId xmlns:p14="http://schemas.microsoft.com/office/powerpoint/2010/main" val="2688474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DC7E6-E75E-EFBB-A64A-4C2A59019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341C6-94E7-F692-DD1A-E49635AAE233}"/>
              </a:ext>
            </a:extLst>
          </p:cNvPr>
          <p:cNvSpPr>
            <a:spLocks noGrp="1"/>
          </p:cNvSpPr>
          <p:nvPr>
            <p:ph type="title"/>
          </p:nvPr>
        </p:nvSpPr>
        <p:spPr>
          <a:xfrm>
            <a:off x="565117" y="274283"/>
            <a:ext cx="11501126" cy="509518"/>
          </a:xfrm>
        </p:spPr>
        <p:txBody>
          <a:bodyPr/>
          <a:lstStyle/>
          <a:p>
            <a:r>
              <a:rPr lang="en-US" sz="2400" dirty="0"/>
              <a:t>Use Case 5: Retail – Supply Chain Optimization </a:t>
            </a:r>
          </a:p>
        </p:txBody>
      </p:sp>
      <p:sp>
        <p:nvSpPr>
          <p:cNvPr id="5" name="Content Placeholder 4">
            <a:extLst>
              <a:ext uri="{FF2B5EF4-FFF2-40B4-BE49-F238E27FC236}">
                <a16:creationId xmlns:a16="http://schemas.microsoft.com/office/drawing/2014/main" id="{7D2AE673-9D1D-8F0A-162A-EC6542F7E505}"/>
              </a:ext>
            </a:extLst>
          </p:cNvPr>
          <p:cNvSpPr>
            <a:spLocks noGrp="1"/>
          </p:cNvSpPr>
          <p:nvPr>
            <p:ph idx="1"/>
          </p:nvPr>
        </p:nvSpPr>
        <p:spPr>
          <a:xfrm>
            <a:off x="160240" y="1022141"/>
            <a:ext cx="6125462" cy="4867107"/>
          </a:xfrm>
        </p:spPr>
        <p:txBody>
          <a:bodyPr>
            <a:normAutofit fontScale="85000" lnSpcReduction="20000"/>
          </a:bodyPr>
          <a:lstStyle/>
          <a:p>
            <a:pPr marL="0" indent="0">
              <a:buNone/>
            </a:pPr>
            <a:r>
              <a:rPr lang="en-US" sz="2400" b="1" dirty="0"/>
              <a:t>Data Involved:</a:t>
            </a:r>
            <a:endParaRPr lang="en-US" sz="2400" dirty="0"/>
          </a:p>
          <a:p>
            <a:pPr lvl="1"/>
            <a:r>
              <a:rPr lang="en-US" sz="2100" b="1" dirty="0"/>
              <a:t>Structured Data:</a:t>
            </a:r>
            <a:r>
              <a:rPr lang="en-US" sz="2100" dirty="0"/>
              <a:t> Inventory levels, sales data, supplier information.</a:t>
            </a:r>
          </a:p>
          <a:p>
            <a:pPr lvl="1"/>
            <a:r>
              <a:rPr lang="en-US" sz="2100" b="1" dirty="0"/>
              <a:t>Semi-Structured Data:</a:t>
            </a:r>
            <a:r>
              <a:rPr lang="en-US" sz="2100" dirty="0"/>
              <a:t> Shipment tracking logs, vendor reports.</a:t>
            </a:r>
          </a:p>
          <a:p>
            <a:pPr lvl="1"/>
            <a:r>
              <a:rPr lang="en-US" sz="2100" b="1" dirty="0"/>
              <a:t>Unstructured Data:</a:t>
            </a:r>
            <a:r>
              <a:rPr lang="en-US" sz="2100" dirty="0"/>
              <a:t> Market trends, weather forecasts, social media trends.</a:t>
            </a:r>
          </a:p>
          <a:p>
            <a:pPr marL="0" indent="0">
              <a:buNone/>
            </a:pPr>
            <a:r>
              <a:rPr lang="en-US" sz="2400" b="1" dirty="0"/>
              <a:t>Graph Database Use:</a:t>
            </a:r>
            <a:endParaRPr lang="en-US" sz="2400" dirty="0"/>
          </a:p>
          <a:p>
            <a:pPr marL="742950" lvl="1" indent="-285750">
              <a:buFont typeface="Arial" panose="020B0604020202020204" pitchFamily="34" charset="0"/>
              <a:buChar char="•"/>
            </a:pPr>
            <a:r>
              <a:rPr lang="en-US" sz="2100" b="1" dirty="0"/>
              <a:t>Supply Chain Mapping:</a:t>
            </a:r>
            <a:endParaRPr lang="en-US" sz="2100" dirty="0"/>
          </a:p>
          <a:p>
            <a:pPr marL="1143000" lvl="2" indent="-228600">
              <a:buFont typeface="Arial" panose="020B0604020202020204" pitchFamily="34" charset="0"/>
              <a:buChar char="•"/>
            </a:pPr>
            <a:r>
              <a:rPr lang="en-US" sz="1600" dirty="0"/>
              <a:t>Map relationships between suppliers, distribution centers, stores, and customers.</a:t>
            </a:r>
          </a:p>
          <a:p>
            <a:pPr marL="742950" lvl="1" indent="-285750">
              <a:buFont typeface="Arial" panose="020B0604020202020204" pitchFamily="34" charset="0"/>
              <a:buChar char="•"/>
            </a:pPr>
            <a:r>
              <a:rPr lang="en-US" sz="2100" b="1" dirty="0"/>
              <a:t>Dependency Analysis:</a:t>
            </a:r>
            <a:endParaRPr lang="en-US" sz="2100" dirty="0"/>
          </a:p>
          <a:p>
            <a:pPr marL="1143000" lvl="2" indent="-228600">
              <a:buFont typeface="Arial" panose="020B0604020202020204" pitchFamily="34" charset="0"/>
              <a:buChar char="•"/>
            </a:pPr>
            <a:r>
              <a:rPr lang="en-US" sz="1600" dirty="0"/>
              <a:t>Understand how disruptions in one part of the chain affect others.</a:t>
            </a:r>
          </a:p>
          <a:p>
            <a:pPr marL="0" indent="0">
              <a:buNone/>
            </a:pPr>
            <a:r>
              <a:rPr lang="en-US" sz="2400" b="1" dirty="0"/>
              <a:t>Vector Database Use:</a:t>
            </a:r>
            <a:endParaRPr lang="en-US" sz="2400" dirty="0"/>
          </a:p>
          <a:p>
            <a:pPr marL="742950" lvl="1" indent="-285750">
              <a:buFont typeface="Arial" panose="020B0604020202020204" pitchFamily="34" charset="0"/>
              <a:buChar char="•"/>
            </a:pPr>
            <a:r>
              <a:rPr lang="en-US" sz="2100" b="1" dirty="0"/>
              <a:t>Demand Forecasting:</a:t>
            </a:r>
            <a:endParaRPr lang="en-US" sz="2100" dirty="0"/>
          </a:p>
          <a:p>
            <a:pPr marL="1143000" lvl="2" indent="-228600">
              <a:buFont typeface="Arial" panose="020B0604020202020204" pitchFamily="34" charset="0"/>
              <a:buChar char="•"/>
            </a:pPr>
            <a:r>
              <a:rPr lang="en-US" sz="1600" dirty="0"/>
              <a:t>Analyze unstructured data to predict changes in consumer demand.</a:t>
            </a:r>
          </a:p>
          <a:p>
            <a:pPr marL="742950" lvl="1" indent="-285750">
              <a:buFont typeface="Arial" panose="020B0604020202020204" pitchFamily="34" charset="0"/>
              <a:buChar char="•"/>
            </a:pPr>
            <a:r>
              <a:rPr lang="en-US" sz="2100" b="1" dirty="0"/>
              <a:t>Risk Analysis:</a:t>
            </a:r>
            <a:endParaRPr lang="en-US" sz="2100" dirty="0"/>
          </a:p>
          <a:p>
            <a:pPr marL="1143000" lvl="2" indent="-228600">
              <a:buFont typeface="Arial" panose="020B0604020202020204" pitchFamily="34" charset="0"/>
              <a:buChar char="•"/>
            </a:pPr>
            <a:r>
              <a:rPr lang="en-US" sz="1600" dirty="0"/>
              <a:t>Monitor news and social media for events that could impact the supply chain.</a:t>
            </a:r>
          </a:p>
          <a:p>
            <a:endParaRPr lang="en-US" dirty="0"/>
          </a:p>
        </p:txBody>
      </p:sp>
      <p:sp>
        <p:nvSpPr>
          <p:cNvPr id="6" name="TextBox 5">
            <a:extLst>
              <a:ext uri="{FF2B5EF4-FFF2-40B4-BE49-F238E27FC236}">
                <a16:creationId xmlns:a16="http://schemas.microsoft.com/office/drawing/2014/main" id="{BF5241CA-C3B2-2F04-9EC4-B2F4F41A3FE2}"/>
              </a:ext>
            </a:extLst>
          </p:cNvPr>
          <p:cNvSpPr txBox="1"/>
          <p:nvPr/>
        </p:nvSpPr>
        <p:spPr>
          <a:xfrm>
            <a:off x="6526695" y="964591"/>
            <a:ext cx="5539548" cy="4093428"/>
          </a:xfrm>
          <a:prstGeom prst="rect">
            <a:avLst/>
          </a:prstGeom>
          <a:noFill/>
        </p:spPr>
        <p:txBody>
          <a:bodyPr wrap="square" rtlCol="0">
            <a:spAutoFit/>
          </a:bodyPr>
          <a:lstStyle/>
          <a:p>
            <a:r>
              <a:rPr lang="en-US" sz="2000" b="1" dirty="0"/>
              <a:t>Agentic Architecture Role:</a:t>
            </a:r>
            <a:endParaRPr lang="en-US" sz="2000" dirty="0"/>
          </a:p>
          <a:p>
            <a:pPr marL="742950" lvl="1" indent="-285750">
              <a:buFont typeface="Arial" panose="020B0604020202020204" pitchFamily="34" charset="0"/>
              <a:buChar char="•"/>
            </a:pPr>
            <a:r>
              <a:rPr lang="en-US" sz="2000" b="1" dirty="0"/>
              <a:t>Logistics Agents:</a:t>
            </a:r>
            <a:endParaRPr lang="en-US" sz="2000" dirty="0"/>
          </a:p>
          <a:p>
            <a:pPr marL="1143000" lvl="2" indent="-228600">
              <a:buFont typeface="Arial" panose="020B0604020202020204" pitchFamily="34" charset="0"/>
              <a:buChar char="•"/>
            </a:pPr>
            <a:r>
              <a:rPr lang="en-US" sz="2000" dirty="0"/>
              <a:t>Optimize routing, scheduling, and inventory management.</a:t>
            </a:r>
          </a:p>
          <a:p>
            <a:pPr marL="742950" lvl="1" indent="-285750">
              <a:buFont typeface="Arial" panose="020B0604020202020204" pitchFamily="34" charset="0"/>
              <a:buChar char="•"/>
            </a:pPr>
            <a:r>
              <a:rPr lang="en-US" sz="2000" b="1" dirty="0"/>
              <a:t>Risk Management Agents:</a:t>
            </a:r>
            <a:endParaRPr lang="en-US" sz="2000" dirty="0"/>
          </a:p>
          <a:p>
            <a:pPr marL="1143000" lvl="2" indent="-228600">
              <a:buFont typeface="Arial" panose="020B0604020202020204" pitchFamily="34" charset="0"/>
              <a:buChar char="•"/>
            </a:pPr>
            <a:r>
              <a:rPr lang="en-US" sz="2000" dirty="0"/>
              <a:t>Proactively identify potential disruptions and suggest mitigation strategies.</a:t>
            </a:r>
          </a:p>
          <a:p>
            <a:r>
              <a:rPr lang="en-US" sz="2000" b="1" dirty="0"/>
              <a:t>Outcome:</a:t>
            </a:r>
            <a:endParaRPr lang="en-US" sz="2000" dirty="0"/>
          </a:p>
          <a:p>
            <a:pPr marL="742950" lvl="1" indent="-285750">
              <a:buFont typeface="Arial" panose="020B0604020202020204" pitchFamily="34" charset="0"/>
              <a:buChar char="•"/>
            </a:pPr>
            <a:r>
              <a:rPr lang="en-US" sz="2000" b="1" dirty="0"/>
              <a:t>Cost Savings:</a:t>
            </a:r>
            <a:endParaRPr lang="en-US" sz="2000" dirty="0"/>
          </a:p>
          <a:p>
            <a:pPr marL="1200150" lvl="2" indent="-285750">
              <a:buFont typeface="Arial" panose="020B0604020202020204" pitchFamily="34" charset="0"/>
              <a:buChar char="•"/>
            </a:pPr>
            <a:r>
              <a:rPr lang="en-US" sz="2000" dirty="0"/>
              <a:t>Reduced inventory costs and improved efficiency.</a:t>
            </a:r>
          </a:p>
          <a:p>
            <a:r>
              <a:rPr lang="en-US" sz="2000" b="1" dirty="0"/>
              <a:t>Resilience:</a:t>
            </a:r>
            <a:endParaRPr lang="en-US" sz="2000" dirty="0"/>
          </a:p>
          <a:p>
            <a:pPr marL="742950" lvl="1" indent="-285750">
              <a:buFont typeface="Arial" panose="020B0604020202020204" pitchFamily="34" charset="0"/>
              <a:buChar char="•"/>
            </a:pPr>
            <a:r>
              <a:rPr lang="en-US" sz="2000" dirty="0"/>
              <a:t>Ability to adapt quickly to disruptions.</a:t>
            </a:r>
          </a:p>
        </p:txBody>
      </p:sp>
    </p:spTree>
    <p:extLst>
      <p:ext uri="{BB962C8B-B14F-4D97-AF65-F5344CB8AC3E}">
        <p14:creationId xmlns:p14="http://schemas.microsoft.com/office/powerpoint/2010/main" val="123151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D11-80F2-CE7A-074D-BED83FE4F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518C0-9BE9-EE22-A7AB-74707537C23E}"/>
              </a:ext>
            </a:extLst>
          </p:cNvPr>
          <p:cNvSpPr>
            <a:spLocks noGrp="1"/>
          </p:cNvSpPr>
          <p:nvPr>
            <p:ph type="title"/>
          </p:nvPr>
        </p:nvSpPr>
        <p:spPr>
          <a:xfrm>
            <a:off x="565117" y="274283"/>
            <a:ext cx="11501126" cy="509518"/>
          </a:xfrm>
        </p:spPr>
        <p:txBody>
          <a:bodyPr/>
          <a:lstStyle/>
          <a:p>
            <a:r>
              <a:rPr lang="en-US" sz="2400" dirty="0"/>
              <a:t>Use Case 6: Personalized Marketing and Customer Engagement</a:t>
            </a:r>
          </a:p>
        </p:txBody>
      </p:sp>
      <p:sp>
        <p:nvSpPr>
          <p:cNvPr id="5" name="Content Placeholder 4">
            <a:extLst>
              <a:ext uri="{FF2B5EF4-FFF2-40B4-BE49-F238E27FC236}">
                <a16:creationId xmlns:a16="http://schemas.microsoft.com/office/drawing/2014/main" id="{2F35A55E-AECF-BB74-BAEB-EE81CAE6C7ED}"/>
              </a:ext>
            </a:extLst>
          </p:cNvPr>
          <p:cNvSpPr>
            <a:spLocks noGrp="1"/>
          </p:cNvSpPr>
          <p:nvPr>
            <p:ph idx="1"/>
          </p:nvPr>
        </p:nvSpPr>
        <p:spPr>
          <a:xfrm>
            <a:off x="160240" y="1022141"/>
            <a:ext cx="6125462" cy="4867107"/>
          </a:xfrm>
        </p:spPr>
        <p:txBody>
          <a:bodyPr>
            <a:normAutofit fontScale="70000" lnSpcReduction="20000"/>
          </a:bodyPr>
          <a:lstStyle/>
          <a:p>
            <a:pPr marL="0" indent="0">
              <a:buNone/>
            </a:pPr>
            <a:r>
              <a:rPr lang="en-US" b="1" dirty="0"/>
              <a:t>Data Involved:</a:t>
            </a:r>
            <a:endParaRPr lang="en-US" dirty="0"/>
          </a:p>
          <a:p>
            <a:pPr lvl="1"/>
            <a:r>
              <a:rPr lang="en-US" b="1" dirty="0"/>
              <a:t>Structured Data:</a:t>
            </a:r>
            <a:r>
              <a:rPr lang="en-US" dirty="0"/>
              <a:t> Purchase history, customer profiles, loyalty programs.</a:t>
            </a:r>
          </a:p>
          <a:p>
            <a:pPr lvl="1"/>
            <a:r>
              <a:rPr lang="en-US" b="1" dirty="0"/>
              <a:t>Semi-Structured Data:</a:t>
            </a:r>
            <a:r>
              <a:rPr lang="en-US" dirty="0"/>
              <a:t> Web analytics data, email campaign metrics.</a:t>
            </a:r>
          </a:p>
          <a:p>
            <a:pPr lvl="1"/>
            <a:r>
              <a:rPr lang="en-US" b="1" dirty="0"/>
              <a:t>Unstructured Data:</a:t>
            </a:r>
            <a:r>
              <a:rPr lang="en-US" dirty="0"/>
              <a:t> Product reviews, customer feedback, social media interactions.</a:t>
            </a:r>
          </a:p>
          <a:p>
            <a:pPr marL="0" indent="0">
              <a:buNone/>
            </a:pPr>
            <a:r>
              <a:rPr lang="en-US" b="1" dirty="0"/>
              <a:t>Graph Database Use:</a:t>
            </a:r>
            <a:endParaRPr lang="en-US" dirty="0"/>
          </a:p>
          <a:p>
            <a:pPr marL="742950" lvl="1" indent="-285750">
              <a:buFont typeface="Arial" panose="020B0604020202020204" pitchFamily="34" charset="0"/>
              <a:buChar char="•"/>
            </a:pPr>
            <a:r>
              <a:rPr lang="en-US" b="1" dirty="0"/>
              <a:t>Customer Relationship Mapping:</a:t>
            </a:r>
            <a:endParaRPr lang="en-US" dirty="0"/>
          </a:p>
          <a:p>
            <a:pPr marL="1143000" lvl="2" indent="-228600">
              <a:buFont typeface="Arial" panose="020B0604020202020204" pitchFamily="34" charset="0"/>
              <a:buChar char="•"/>
            </a:pPr>
            <a:r>
              <a:rPr lang="en-US" dirty="0"/>
              <a:t>Understand connections between customers, products, and preferences.</a:t>
            </a:r>
          </a:p>
          <a:p>
            <a:pPr marL="742950" lvl="1" indent="-285750">
              <a:buFont typeface="Arial" panose="020B0604020202020204" pitchFamily="34" charset="0"/>
              <a:buChar char="•"/>
            </a:pPr>
            <a:r>
              <a:rPr lang="en-US" b="1" dirty="0"/>
              <a:t>Influencer Networks:</a:t>
            </a:r>
            <a:endParaRPr lang="en-US" dirty="0"/>
          </a:p>
          <a:p>
            <a:pPr marL="1143000" lvl="2" indent="-228600">
              <a:buFont typeface="Arial" panose="020B0604020202020204" pitchFamily="34" charset="0"/>
              <a:buChar char="•"/>
            </a:pPr>
            <a:r>
              <a:rPr lang="en-US" dirty="0"/>
              <a:t>Identify influential customers and their networks.</a:t>
            </a:r>
          </a:p>
          <a:p>
            <a:pPr marL="0" indent="0">
              <a:buNone/>
            </a:pPr>
            <a:r>
              <a:rPr lang="en-US" b="1" dirty="0"/>
              <a:t>Vector Database Use:</a:t>
            </a:r>
            <a:endParaRPr lang="en-US" dirty="0"/>
          </a:p>
          <a:p>
            <a:pPr marL="742950" lvl="1" indent="-285750">
              <a:buFont typeface="Arial" panose="020B0604020202020204" pitchFamily="34" charset="0"/>
              <a:buChar char="•"/>
            </a:pPr>
            <a:r>
              <a:rPr lang="en-US" b="1" dirty="0"/>
              <a:t>Sentiment Analysis:</a:t>
            </a:r>
            <a:endParaRPr lang="en-US" dirty="0"/>
          </a:p>
          <a:p>
            <a:pPr marL="1143000" lvl="2" indent="-228600">
              <a:buFont typeface="Arial" panose="020B0604020202020204" pitchFamily="34" charset="0"/>
              <a:buChar char="•"/>
            </a:pPr>
            <a:r>
              <a:rPr lang="en-US" dirty="0"/>
              <a:t>Analyze reviews and feedback to understand customer sentiments.</a:t>
            </a:r>
          </a:p>
          <a:p>
            <a:pPr marL="742950" lvl="1" indent="-285750">
              <a:buFont typeface="Arial" panose="020B0604020202020204" pitchFamily="34" charset="0"/>
              <a:buChar char="•"/>
            </a:pPr>
            <a:r>
              <a:rPr lang="en-US" b="1" dirty="0"/>
              <a:t>Content Personalization:</a:t>
            </a:r>
            <a:endParaRPr lang="en-US" dirty="0"/>
          </a:p>
          <a:p>
            <a:pPr marL="1143000" lvl="2" indent="-228600">
              <a:buFont typeface="Arial" panose="020B0604020202020204" pitchFamily="34" charset="0"/>
              <a:buChar char="•"/>
            </a:pPr>
            <a:r>
              <a:rPr lang="en-US" dirty="0"/>
              <a:t>Tailor marketing content based on customer interests.</a:t>
            </a:r>
          </a:p>
          <a:p>
            <a:endParaRPr lang="en-US" dirty="0"/>
          </a:p>
        </p:txBody>
      </p:sp>
      <p:sp>
        <p:nvSpPr>
          <p:cNvPr id="6" name="TextBox 5">
            <a:extLst>
              <a:ext uri="{FF2B5EF4-FFF2-40B4-BE49-F238E27FC236}">
                <a16:creationId xmlns:a16="http://schemas.microsoft.com/office/drawing/2014/main" id="{E6CE5A33-69D9-FA9D-77AE-0EE0C08F43F8}"/>
              </a:ext>
            </a:extLst>
          </p:cNvPr>
          <p:cNvSpPr txBox="1"/>
          <p:nvPr/>
        </p:nvSpPr>
        <p:spPr>
          <a:xfrm>
            <a:off x="6526695" y="964591"/>
            <a:ext cx="5539548" cy="4401205"/>
          </a:xfrm>
          <a:prstGeom prst="rect">
            <a:avLst/>
          </a:prstGeom>
          <a:noFill/>
        </p:spPr>
        <p:txBody>
          <a:bodyPr wrap="square" rtlCol="0">
            <a:spAutoFit/>
          </a:bodyPr>
          <a:lstStyle/>
          <a:p>
            <a:r>
              <a:rPr lang="en-US" sz="2000" b="1" dirty="0"/>
              <a:t>Agentic Architecture Role:</a:t>
            </a:r>
            <a:endParaRPr lang="en-US" sz="2000" dirty="0"/>
          </a:p>
          <a:p>
            <a:pPr marL="742950" lvl="1" indent="-285750">
              <a:buFont typeface="Arial" panose="020B0604020202020204" pitchFamily="34" charset="0"/>
              <a:buChar char="•"/>
            </a:pPr>
            <a:r>
              <a:rPr lang="en-US" sz="2000" b="1" dirty="0"/>
              <a:t>Marketing Agents:</a:t>
            </a:r>
            <a:endParaRPr lang="en-US" sz="2000" dirty="0"/>
          </a:p>
          <a:p>
            <a:pPr marL="1143000" lvl="2" indent="-228600">
              <a:buFont typeface="Arial" panose="020B0604020202020204" pitchFamily="34" charset="0"/>
              <a:buChar char="•"/>
            </a:pPr>
            <a:r>
              <a:rPr lang="en-US" sz="2000" dirty="0"/>
              <a:t>Automate personalized marketing campaigns.</a:t>
            </a:r>
          </a:p>
          <a:p>
            <a:pPr marL="742950" lvl="1" indent="-285750">
              <a:buFont typeface="Arial" panose="020B0604020202020204" pitchFamily="34" charset="0"/>
              <a:buChar char="•"/>
            </a:pPr>
            <a:r>
              <a:rPr lang="en-US" sz="2000" b="1" dirty="0"/>
              <a:t>Engagement Agents:</a:t>
            </a:r>
            <a:endParaRPr lang="en-US" sz="2000" dirty="0"/>
          </a:p>
          <a:p>
            <a:pPr marL="1143000" lvl="2" indent="-228600">
              <a:buFont typeface="Arial" panose="020B0604020202020204" pitchFamily="34" charset="0"/>
              <a:buChar char="•"/>
            </a:pPr>
            <a:r>
              <a:rPr lang="en-US" sz="2000" dirty="0"/>
              <a:t>Interact with customers through chatbots, providing personalized assistance.</a:t>
            </a:r>
          </a:p>
          <a:p>
            <a:r>
              <a:rPr lang="en-US" sz="2000" b="1" dirty="0"/>
              <a:t>Increased Sales:</a:t>
            </a:r>
            <a:endParaRPr lang="en-US" sz="2000" dirty="0"/>
          </a:p>
          <a:p>
            <a:pPr marL="742950" lvl="1" indent="-285750">
              <a:buFont typeface="Arial" panose="020B0604020202020204" pitchFamily="34" charset="0"/>
              <a:buChar char="•"/>
            </a:pPr>
            <a:r>
              <a:rPr lang="en-US" sz="2000" dirty="0"/>
              <a:t>Higher conversion rates due to targeted marketing.</a:t>
            </a:r>
          </a:p>
          <a:p>
            <a:r>
              <a:rPr lang="en-US" sz="2000" b="1" dirty="0"/>
              <a:t>Improved Customer Loyalty:</a:t>
            </a:r>
            <a:endParaRPr lang="en-US" sz="2000" dirty="0"/>
          </a:p>
          <a:p>
            <a:pPr marL="742950" lvl="1" indent="-285750">
              <a:buFont typeface="Arial" panose="020B0604020202020204" pitchFamily="34" charset="0"/>
              <a:buChar char="•"/>
            </a:pPr>
            <a:r>
              <a:rPr lang="en-US" sz="2000" dirty="0"/>
              <a:t>Enhanced customer satisfaction and repeat business.</a:t>
            </a:r>
          </a:p>
        </p:txBody>
      </p:sp>
    </p:spTree>
    <p:extLst>
      <p:ext uri="{BB962C8B-B14F-4D97-AF65-F5344CB8AC3E}">
        <p14:creationId xmlns:p14="http://schemas.microsoft.com/office/powerpoint/2010/main" val="309912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3C0B-E0C0-648C-22EB-6930398B2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00E89-962A-860D-9F74-36141CD82654}"/>
              </a:ext>
            </a:extLst>
          </p:cNvPr>
          <p:cNvSpPr>
            <a:spLocks noGrp="1"/>
          </p:cNvSpPr>
          <p:nvPr>
            <p:ph type="title"/>
          </p:nvPr>
        </p:nvSpPr>
        <p:spPr>
          <a:xfrm>
            <a:off x="565117" y="274283"/>
            <a:ext cx="11501126" cy="509518"/>
          </a:xfrm>
        </p:spPr>
        <p:txBody>
          <a:bodyPr/>
          <a:lstStyle/>
          <a:p>
            <a:r>
              <a:rPr lang="en-US" sz="2400" dirty="0"/>
              <a:t>Use Case 7: Manufacturing Predictive Maintenance </a:t>
            </a:r>
          </a:p>
        </p:txBody>
      </p:sp>
      <p:sp>
        <p:nvSpPr>
          <p:cNvPr id="5" name="Content Placeholder 4">
            <a:extLst>
              <a:ext uri="{FF2B5EF4-FFF2-40B4-BE49-F238E27FC236}">
                <a16:creationId xmlns:a16="http://schemas.microsoft.com/office/drawing/2014/main" id="{731FCDA9-0137-2266-2609-4BB000A046AF}"/>
              </a:ext>
            </a:extLst>
          </p:cNvPr>
          <p:cNvSpPr>
            <a:spLocks noGrp="1"/>
          </p:cNvSpPr>
          <p:nvPr>
            <p:ph idx="1"/>
          </p:nvPr>
        </p:nvSpPr>
        <p:spPr>
          <a:xfrm>
            <a:off x="160240" y="1022141"/>
            <a:ext cx="6125462" cy="4867107"/>
          </a:xfrm>
        </p:spPr>
        <p:txBody>
          <a:bodyPr>
            <a:normAutofit fontScale="70000" lnSpcReduction="20000"/>
          </a:bodyPr>
          <a:lstStyle/>
          <a:p>
            <a:pPr marL="0" indent="0">
              <a:buNone/>
            </a:pPr>
            <a:r>
              <a:rPr lang="en-US" b="1" dirty="0"/>
              <a:t>Data Involved:</a:t>
            </a:r>
            <a:endParaRPr lang="en-US" dirty="0"/>
          </a:p>
          <a:p>
            <a:pPr lvl="1"/>
            <a:r>
              <a:rPr lang="en-US" b="1" dirty="0"/>
              <a:t>Structured Data:</a:t>
            </a:r>
            <a:r>
              <a:rPr lang="en-US" dirty="0"/>
              <a:t> Equipment specifications, maintenance schedules.</a:t>
            </a:r>
          </a:p>
          <a:p>
            <a:pPr lvl="1"/>
            <a:r>
              <a:rPr lang="en-US" b="1" dirty="0"/>
              <a:t>Semi-Structured Data:</a:t>
            </a:r>
            <a:r>
              <a:rPr lang="en-US" dirty="0"/>
              <a:t> Sensor data logs, operational parameters.</a:t>
            </a:r>
          </a:p>
          <a:p>
            <a:pPr lvl="1"/>
            <a:r>
              <a:rPr lang="en-US" b="1" dirty="0"/>
              <a:t>Unstructured Data:</a:t>
            </a:r>
            <a:r>
              <a:rPr lang="en-US" dirty="0"/>
              <a:t> Technician notes, incident reports.</a:t>
            </a:r>
          </a:p>
          <a:p>
            <a:pPr marL="0" indent="0">
              <a:buNone/>
            </a:pPr>
            <a:r>
              <a:rPr lang="en-US" b="1" dirty="0"/>
              <a:t>Graph Database Use:</a:t>
            </a:r>
            <a:endParaRPr lang="en-US" dirty="0"/>
          </a:p>
          <a:p>
            <a:pPr marL="742950" lvl="1" indent="-285750">
              <a:buFont typeface="Arial" panose="020B0604020202020204" pitchFamily="34" charset="0"/>
              <a:buChar char="•"/>
            </a:pPr>
            <a:r>
              <a:rPr lang="en-US" b="1" dirty="0"/>
              <a:t>Equipment Relationship Mapping:</a:t>
            </a:r>
            <a:endParaRPr lang="en-US" dirty="0"/>
          </a:p>
          <a:p>
            <a:pPr marL="1143000" lvl="2" indent="-228600">
              <a:buFont typeface="Arial" panose="020B0604020202020204" pitchFamily="34" charset="0"/>
              <a:buChar char="•"/>
            </a:pPr>
            <a:r>
              <a:rPr lang="en-US" dirty="0"/>
              <a:t>Map relationships between machinery, components, and failure modes.</a:t>
            </a:r>
          </a:p>
          <a:p>
            <a:pPr marL="742950" lvl="1" indent="-285750">
              <a:buFont typeface="Arial" panose="020B0604020202020204" pitchFamily="34" charset="0"/>
              <a:buChar char="•"/>
            </a:pPr>
            <a:r>
              <a:rPr lang="en-US" b="1" dirty="0"/>
              <a:t>Process Flow Analysis:</a:t>
            </a:r>
            <a:endParaRPr lang="en-US" dirty="0"/>
          </a:p>
          <a:p>
            <a:pPr marL="1143000" lvl="2" indent="-228600">
              <a:buFont typeface="Arial" panose="020B0604020202020204" pitchFamily="34" charset="0"/>
              <a:buChar char="•"/>
            </a:pPr>
            <a:r>
              <a:rPr lang="en-US" dirty="0"/>
              <a:t>Understand how equipment performance affects production lines.</a:t>
            </a:r>
          </a:p>
          <a:p>
            <a:pPr marL="0" indent="0">
              <a:buNone/>
            </a:pPr>
            <a:r>
              <a:rPr lang="en-US" b="1" dirty="0"/>
              <a:t>Vector Database Use:</a:t>
            </a:r>
            <a:endParaRPr lang="en-US" dirty="0"/>
          </a:p>
          <a:p>
            <a:pPr marL="742950" lvl="1" indent="-285750">
              <a:buFont typeface="Arial" panose="020B0604020202020204" pitchFamily="34" charset="0"/>
              <a:buChar char="•"/>
            </a:pPr>
            <a:r>
              <a:rPr lang="en-US" b="1" dirty="0"/>
              <a:t>Anomaly Detection:</a:t>
            </a:r>
            <a:endParaRPr lang="en-US" dirty="0"/>
          </a:p>
          <a:p>
            <a:pPr marL="1143000" lvl="2" indent="-228600">
              <a:buFont typeface="Arial" panose="020B0604020202020204" pitchFamily="34" charset="0"/>
              <a:buChar char="•"/>
            </a:pPr>
            <a:r>
              <a:rPr lang="en-US" dirty="0"/>
              <a:t>Analyze sensor data embeddings to predict equipment failures.</a:t>
            </a:r>
          </a:p>
          <a:p>
            <a:pPr marL="742950" lvl="1" indent="-285750">
              <a:buFont typeface="Arial" panose="020B0604020202020204" pitchFamily="34" charset="0"/>
              <a:buChar char="•"/>
            </a:pPr>
            <a:r>
              <a:rPr lang="en-US" b="1" dirty="0"/>
              <a:t>Text Analysis:</a:t>
            </a:r>
            <a:endParaRPr lang="en-US" dirty="0"/>
          </a:p>
          <a:p>
            <a:pPr marL="1143000" lvl="2" indent="-228600">
              <a:buFont typeface="Arial" panose="020B0604020202020204" pitchFamily="34" charset="0"/>
              <a:buChar char="•"/>
            </a:pPr>
            <a:r>
              <a:rPr lang="en-US" dirty="0"/>
              <a:t>Extract insights from technician notes to identify recurring issues.</a:t>
            </a:r>
          </a:p>
          <a:p>
            <a:endParaRPr lang="en-US" dirty="0"/>
          </a:p>
        </p:txBody>
      </p:sp>
      <p:sp>
        <p:nvSpPr>
          <p:cNvPr id="6" name="TextBox 5">
            <a:extLst>
              <a:ext uri="{FF2B5EF4-FFF2-40B4-BE49-F238E27FC236}">
                <a16:creationId xmlns:a16="http://schemas.microsoft.com/office/drawing/2014/main" id="{9AC97978-8508-DB49-6138-282F1340FAC1}"/>
              </a:ext>
            </a:extLst>
          </p:cNvPr>
          <p:cNvSpPr txBox="1"/>
          <p:nvPr/>
        </p:nvSpPr>
        <p:spPr>
          <a:xfrm>
            <a:off x="6526695" y="964591"/>
            <a:ext cx="5539548" cy="4093428"/>
          </a:xfrm>
          <a:prstGeom prst="rect">
            <a:avLst/>
          </a:prstGeom>
          <a:noFill/>
        </p:spPr>
        <p:txBody>
          <a:bodyPr wrap="square" rtlCol="0">
            <a:spAutoFit/>
          </a:bodyPr>
          <a:lstStyle/>
          <a:p>
            <a:r>
              <a:rPr lang="en-US" sz="2000" b="1" dirty="0"/>
              <a:t>Agentic Architecture Role:</a:t>
            </a:r>
            <a:endParaRPr lang="en-US" sz="2000" dirty="0"/>
          </a:p>
          <a:p>
            <a:pPr marL="742950" lvl="1" indent="-285750">
              <a:buFont typeface="Arial" panose="020B0604020202020204" pitchFamily="34" charset="0"/>
              <a:buChar char="•"/>
            </a:pPr>
            <a:r>
              <a:rPr lang="en-US" sz="2000" b="1" dirty="0"/>
              <a:t>Monitoring Agents:</a:t>
            </a:r>
            <a:endParaRPr lang="en-US" sz="2000" dirty="0"/>
          </a:p>
          <a:p>
            <a:pPr marL="1143000" lvl="2" indent="-228600">
              <a:buFont typeface="Arial" panose="020B0604020202020204" pitchFamily="34" charset="0"/>
              <a:buChar char="•"/>
            </a:pPr>
            <a:r>
              <a:rPr lang="en-US" sz="2000" dirty="0"/>
              <a:t>Continuously analyze data to predict maintenance needs.</a:t>
            </a:r>
          </a:p>
          <a:p>
            <a:pPr marL="742950" lvl="1" indent="-285750">
              <a:buFont typeface="Arial" panose="020B0604020202020204" pitchFamily="34" charset="0"/>
              <a:buChar char="•"/>
            </a:pPr>
            <a:r>
              <a:rPr lang="en-US" sz="2000" b="1" dirty="0"/>
              <a:t>Scheduling Agents:</a:t>
            </a:r>
            <a:endParaRPr lang="en-US" sz="2000" dirty="0"/>
          </a:p>
          <a:p>
            <a:pPr marL="1143000" lvl="2" indent="-228600">
              <a:buFont typeface="Arial" panose="020B0604020202020204" pitchFamily="34" charset="0"/>
              <a:buChar char="•"/>
            </a:pPr>
            <a:r>
              <a:rPr lang="en-US" sz="2000" dirty="0"/>
              <a:t>Optimize maintenance schedules to minimize downtime.</a:t>
            </a:r>
          </a:p>
          <a:p>
            <a:r>
              <a:rPr lang="en-US" sz="2000" b="1" dirty="0"/>
              <a:t>Reduced Downtime:</a:t>
            </a:r>
            <a:endParaRPr lang="en-US" sz="2000" dirty="0"/>
          </a:p>
          <a:p>
            <a:pPr marL="742950" lvl="1" indent="-285750">
              <a:buFont typeface="Arial" panose="020B0604020202020204" pitchFamily="34" charset="0"/>
              <a:buChar char="•"/>
            </a:pPr>
            <a:r>
              <a:rPr lang="en-US" sz="2000" dirty="0"/>
              <a:t>Preventative actions avoid unexpected equipment failures.</a:t>
            </a:r>
          </a:p>
          <a:p>
            <a:r>
              <a:rPr lang="en-US" sz="2000" b="1" dirty="0"/>
              <a:t>Cost Savings:</a:t>
            </a:r>
            <a:endParaRPr lang="en-US" sz="2000" dirty="0"/>
          </a:p>
          <a:p>
            <a:pPr marL="742950" lvl="1" indent="-285750">
              <a:buFont typeface="Arial" panose="020B0604020202020204" pitchFamily="34" charset="0"/>
              <a:buChar char="•"/>
            </a:pPr>
            <a:r>
              <a:rPr lang="en-US" sz="2000" dirty="0"/>
              <a:t>Lower maintenance costs and improved efficiency.</a:t>
            </a:r>
          </a:p>
        </p:txBody>
      </p:sp>
    </p:spTree>
    <p:extLst>
      <p:ext uri="{BB962C8B-B14F-4D97-AF65-F5344CB8AC3E}">
        <p14:creationId xmlns:p14="http://schemas.microsoft.com/office/powerpoint/2010/main" val="922451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53DBC-A948-3984-28F2-57CAFB206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F42A3-78D5-9E49-1ACA-6FF8C1359A6A}"/>
              </a:ext>
            </a:extLst>
          </p:cNvPr>
          <p:cNvSpPr>
            <a:spLocks noGrp="1"/>
          </p:cNvSpPr>
          <p:nvPr>
            <p:ph type="title"/>
          </p:nvPr>
        </p:nvSpPr>
        <p:spPr>
          <a:xfrm>
            <a:off x="565117" y="274283"/>
            <a:ext cx="11501126" cy="509518"/>
          </a:xfrm>
        </p:spPr>
        <p:txBody>
          <a:bodyPr/>
          <a:lstStyle/>
          <a:p>
            <a:r>
              <a:rPr lang="en-US" sz="2400" dirty="0"/>
              <a:t>Use Case 8: Quality Control and Defect Detection</a:t>
            </a:r>
          </a:p>
        </p:txBody>
      </p:sp>
      <p:sp>
        <p:nvSpPr>
          <p:cNvPr id="5" name="Content Placeholder 4">
            <a:extLst>
              <a:ext uri="{FF2B5EF4-FFF2-40B4-BE49-F238E27FC236}">
                <a16:creationId xmlns:a16="http://schemas.microsoft.com/office/drawing/2014/main" id="{73F5FE39-6198-ACFE-FE9A-8E4C40442CFC}"/>
              </a:ext>
            </a:extLst>
          </p:cNvPr>
          <p:cNvSpPr>
            <a:spLocks noGrp="1"/>
          </p:cNvSpPr>
          <p:nvPr>
            <p:ph idx="1"/>
          </p:nvPr>
        </p:nvSpPr>
        <p:spPr>
          <a:xfrm>
            <a:off x="228664" y="1065685"/>
            <a:ext cx="5711825" cy="4538904"/>
          </a:xfrm>
        </p:spPr>
        <p:txBody>
          <a:bodyPr>
            <a:normAutofit fontScale="77500" lnSpcReduction="20000"/>
          </a:bodyPr>
          <a:lstStyle/>
          <a:p>
            <a:pPr marL="0" indent="0">
              <a:buNone/>
            </a:pPr>
            <a:r>
              <a:rPr lang="en-US" sz="2600" b="1" dirty="0"/>
              <a:t>Data Involved:</a:t>
            </a:r>
            <a:endParaRPr lang="en-US" sz="2600" dirty="0"/>
          </a:p>
          <a:p>
            <a:pPr lvl="1"/>
            <a:r>
              <a:rPr lang="en-US" sz="2300" b="1" dirty="0"/>
              <a:t>Structured Data:</a:t>
            </a:r>
            <a:r>
              <a:rPr lang="en-US" sz="2300" dirty="0"/>
              <a:t> Production metrics, defect rates.</a:t>
            </a:r>
          </a:p>
          <a:p>
            <a:pPr lvl="1"/>
            <a:r>
              <a:rPr lang="en-US" sz="2300" b="1" dirty="0"/>
              <a:t>Semi-Structured Data:</a:t>
            </a:r>
            <a:r>
              <a:rPr lang="en-US" sz="2300" dirty="0"/>
              <a:t> Quality inspection reports.</a:t>
            </a:r>
          </a:p>
          <a:p>
            <a:pPr lvl="1"/>
            <a:r>
              <a:rPr lang="en-US" sz="2300" b="1" dirty="0"/>
              <a:t>Unstructured Data:</a:t>
            </a:r>
            <a:r>
              <a:rPr lang="en-US" sz="2300" dirty="0"/>
              <a:t> Images of products, operator comments.</a:t>
            </a:r>
          </a:p>
          <a:p>
            <a:pPr marL="0" indent="0">
              <a:buNone/>
            </a:pPr>
            <a:r>
              <a:rPr lang="en-US" sz="2600" b="1" dirty="0"/>
              <a:t>Graph Database Use:</a:t>
            </a:r>
            <a:endParaRPr lang="en-US" sz="2600" dirty="0"/>
          </a:p>
          <a:p>
            <a:pPr marL="742950" lvl="1" indent="-285750">
              <a:buFont typeface="Arial" panose="020B0604020202020204" pitchFamily="34" charset="0"/>
              <a:buChar char="•"/>
            </a:pPr>
            <a:r>
              <a:rPr lang="en-US" sz="2300" b="1" dirty="0"/>
              <a:t>Process Mapping:</a:t>
            </a:r>
            <a:endParaRPr lang="en-US" sz="2300" dirty="0"/>
          </a:p>
          <a:p>
            <a:pPr marL="1143000" lvl="2" indent="-228600">
              <a:buFont typeface="Arial" panose="020B0604020202020204" pitchFamily="34" charset="0"/>
              <a:buChar char="•"/>
            </a:pPr>
            <a:r>
              <a:rPr lang="en-US" sz="1800" dirty="0"/>
              <a:t>Map the manufacturing process stages and their interdependencies.</a:t>
            </a:r>
          </a:p>
          <a:p>
            <a:pPr marL="742950" lvl="1" indent="-285750">
              <a:buFont typeface="Arial" panose="020B0604020202020204" pitchFamily="34" charset="0"/>
              <a:buChar char="•"/>
            </a:pPr>
            <a:r>
              <a:rPr lang="en-US" sz="2300" b="1" dirty="0"/>
              <a:t>Defect Correlation:</a:t>
            </a:r>
            <a:endParaRPr lang="en-US" sz="2300" dirty="0"/>
          </a:p>
          <a:p>
            <a:pPr marL="1143000" lvl="2" indent="-228600">
              <a:buFont typeface="Arial" panose="020B0604020202020204" pitchFamily="34" charset="0"/>
              <a:buChar char="•"/>
            </a:pPr>
            <a:r>
              <a:rPr lang="en-US" sz="1800" dirty="0"/>
              <a:t>Understand how defects relate to specific processes or components.</a:t>
            </a:r>
          </a:p>
          <a:p>
            <a:pPr marL="0" indent="0">
              <a:buNone/>
            </a:pPr>
            <a:r>
              <a:rPr lang="en-US" sz="2600" b="1" dirty="0"/>
              <a:t>Vector Database Use:</a:t>
            </a:r>
            <a:endParaRPr lang="en-US" sz="2600" dirty="0"/>
          </a:p>
          <a:p>
            <a:pPr marL="742950" lvl="1" indent="-285750">
              <a:buFont typeface="Arial" panose="020B0604020202020204" pitchFamily="34" charset="0"/>
              <a:buChar char="•"/>
            </a:pPr>
            <a:r>
              <a:rPr lang="en-US" sz="2300" b="1" dirty="0"/>
              <a:t>Image Analysis:</a:t>
            </a:r>
            <a:endParaRPr lang="en-US" sz="2300" dirty="0"/>
          </a:p>
          <a:p>
            <a:pPr marL="1143000" lvl="2" indent="-228600">
              <a:buFont typeface="Arial" panose="020B0604020202020204" pitchFamily="34" charset="0"/>
              <a:buChar char="•"/>
            </a:pPr>
            <a:r>
              <a:rPr lang="en-US" sz="1800" dirty="0"/>
              <a:t>Use embeddings to detect defects in product images.</a:t>
            </a:r>
          </a:p>
          <a:p>
            <a:pPr marL="742950" lvl="1" indent="-285750">
              <a:buFont typeface="Arial" panose="020B0604020202020204" pitchFamily="34" charset="0"/>
              <a:buChar char="•"/>
            </a:pPr>
            <a:r>
              <a:rPr lang="en-US" sz="2300" b="1" dirty="0"/>
              <a:t>Natural Language Processing:</a:t>
            </a:r>
            <a:endParaRPr lang="en-US" sz="2300" dirty="0"/>
          </a:p>
          <a:p>
            <a:pPr marL="1143000" lvl="2" indent="-228600">
              <a:buFont typeface="Arial" panose="020B0604020202020204" pitchFamily="34" charset="0"/>
              <a:buChar char="•"/>
            </a:pPr>
            <a:r>
              <a:rPr lang="en-US" sz="1800" dirty="0"/>
              <a:t>Analyze operator comments for common issues.</a:t>
            </a:r>
          </a:p>
          <a:p>
            <a:endParaRPr lang="en-US" dirty="0"/>
          </a:p>
        </p:txBody>
      </p:sp>
      <p:sp>
        <p:nvSpPr>
          <p:cNvPr id="6" name="TextBox 5">
            <a:extLst>
              <a:ext uri="{FF2B5EF4-FFF2-40B4-BE49-F238E27FC236}">
                <a16:creationId xmlns:a16="http://schemas.microsoft.com/office/drawing/2014/main" id="{C8CBC41A-66F9-020F-BD60-9092A293B870}"/>
              </a:ext>
            </a:extLst>
          </p:cNvPr>
          <p:cNvSpPr txBox="1"/>
          <p:nvPr/>
        </p:nvSpPr>
        <p:spPr>
          <a:xfrm>
            <a:off x="6251513" y="1065685"/>
            <a:ext cx="5539548" cy="3970318"/>
          </a:xfrm>
          <a:prstGeom prst="rect">
            <a:avLst/>
          </a:prstGeom>
          <a:noFill/>
        </p:spPr>
        <p:txBody>
          <a:bodyPr wrap="square" rtlCol="0">
            <a:spAutoFit/>
          </a:bodyPr>
          <a:lstStyle/>
          <a:p>
            <a:r>
              <a:rPr lang="en-US" b="1" dirty="0"/>
              <a:t>Agentic Architecture Role:</a:t>
            </a:r>
            <a:endParaRPr lang="en-US" dirty="0"/>
          </a:p>
          <a:p>
            <a:pPr marL="742950" lvl="1" indent="-285750">
              <a:buFont typeface="Arial" panose="020B0604020202020204" pitchFamily="34" charset="0"/>
              <a:buChar char="•"/>
            </a:pPr>
            <a:r>
              <a:rPr lang="en-US" b="1" dirty="0"/>
              <a:t>Inspection Agents:</a:t>
            </a:r>
            <a:endParaRPr lang="en-US" dirty="0"/>
          </a:p>
          <a:p>
            <a:pPr marL="1143000" lvl="2" indent="-228600">
              <a:buFont typeface="Arial" panose="020B0604020202020204" pitchFamily="34" charset="0"/>
              <a:buChar char="•"/>
            </a:pPr>
            <a:r>
              <a:rPr lang="en-US" dirty="0"/>
              <a:t>Automate quality checks using image recognition.</a:t>
            </a:r>
          </a:p>
          <a:p>
            <a:pPr marL="742950" lvl="1" indent="-285750">
              <a:buFont typeface="Arial" panose="020B0604020202020204" pitchFamily="34" charset="0"/>
              <a:buChar char="•"/>
            </a:pPr>
            <a:r>
              <a:rPr lang="en-US" b="1" dirty="0"/>
              <a:t>Feedback Agents:</a:t>
            </a:r>
            <a:endParaRPr lang="en-US" dirty="0"/>
          </a:p>
          <a:p>
            <a:pPr marL="1143000" lvl="2" indent="-228600">
              <a:buFont typeface="Arial" panose="020B0604020202020204" pitchFamily="34" charset="0"/>
              <a:buChar char="•"/>
            </a:pPr>
            <a:r>
              <a:rPr lang="en-US" dirty="0"/>
              <a:t>Provide real-time feedback to operators for immediate corrections.</a:t>
            </a:r>
          </a:p>
          <a:p>
            <a:r>
              <a:rPr lang="en-US" b="1" dirty="0"/>
              <a:t>Outcome:</a:t>
            </a:r>
            <a:endParaRPr lang="en-US" dirty="0"/>
          </a:p>
          <a:p>
            <a:pPr marL="742950" lvl="1" indent="-285750">
              <a:buFont typeface="Arial" panose="020B0604020202020204" pitchFamily="34" charset="0"/>
              <a:buChar char="•"/>
            </a:pPr>
            <a:r>
              <a:rPr lang="en-US" b="1" dirty="0"/>
              <a:t>Improved Quality:</a:t>
            </a:r>
            <a:endParaRPr lang="en-US" dirty="0"/>
          </a:p>
          <a:p>
            <a:pPr marL="1200150" lvl="2" indent="-285750">
              <a:buFont typeface="Arial" panose="020B0604020202020204" pitchFamily="34" charset="0"/>
              <a:buChar char="•"/>
            </a:pPr>
            <a:r>
              <a:rPr lang="en-US" dirty="0"/>
              <a:t>Higher product quality through early defect detection.</a:t>
            </a:r>
          </a:p>
          <a:p>
            <a:pPr marL="742950" lvl="1" indent="-285750">
              <a:buFont typeface="Arial" panose="020B0604020202020204" pitchFamily="34" charset="0"/>
              <a:buChar char="•"/>
            </a:pPr>
            <a:r>
              <a:rPr lang="en-US" b="1" dirty="0"/>
              <a:t>Efficiency Gains:</a:t>
            </a:r>
            <a:endParaRPr lang="en-US" dirty="0"/>
          </a:p>
          <a:p>
            <a:pPr marL="1200150" lvl="2" indent="-285750">
              <a:buFont typeface="Arial" panose="020B0604020202020204" pitchFamily="34" charset="0"/>
              <a:buChar char="•"/>
            </a:pPr>
            <a:r>
              <a:rPr lang="en-US" dirty="0"/>
              <a:t>Faster inspection processes and reduced waste.</a:t>
            </a:r>
          </a:p>
        </p:txBody>
      </p:sp>
    </p:spTree>
    <p:extLst>
      <p:ext uri="{BB962C8B-B14F-4D97-AF65-F5344CB8AC3E}">
        <p14:creationId xmlns:p14="http://schemas.microsoft.com/office/powerpoint/2010/main" val="709513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7BEF-E03D-709F-F456-E070FCEDF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36D53-0420-3C63-787F-5C310F25DC0E}"/>
              </a:ext>
            </a:extLst>
          </p:cNvPr>
          <p:cNvSpPr>
            <a:spLocks noGrp="1"/>
          </p:cNvSpPr>
          <p:nvPr>
            <p:ph type="title"/>
          </p:nvPr>
        </p:nvSpPr>
        <p:spPr>
          <a:xfrm>
            <a:off x="565117" y="274283"/>
            <a:ext cx="11501126" cy="509518"/>
          </a:xfrm>
        </p:spPr>
        <p:txBody>
          <a:bodyPr/>
          <a:lstStyle/>
          <a:p>
            <a:r>
              <a:rPr lang="en-US" sz="2400" dirty="0"/>
              <a:t>Use Case 8: Quality Control and Defect Detection</a:t>
            </a:r>
          </a:p>
        </p:txBody>
      </p:sp>
      <p:sp>
        <p:nvSpPr>
          <p:cNvPr id="5" name="Content Placeholder 4">
            <a:extLst>
              <a:ext uri="{FF2B5EF4-FFF2-40B4-BE49-F238E27FC236}">
                <a16:creationId xmlns:a16="http://schemas.microsoft.com/office/drawing/2014/main" id="{A717CF7D-5DAB-703E-54AF-B7230C579E1E}"/>
              </a:ext>
            </a:extLst>
          </p:cNvPr>
          <p:cNvSpPr>
            <a:spLocks noGrp="1"/>
          </p:cNvSpPr>
          <p:nvPr>
            <p:ph idx="1"/>
          </p:nvPr>
        </p:nvSpPr>
        <p:spPr>
          <a:xfrm>
            <a:off x="228664" y="1065685"/>
            <a:ext cx="5711825" cy="4538904"/>
          </a:xfrm>
        </p:spPr>
        <p:txBody>
          <a:bodyPr>
            <a:normAutofit fontScale="77500" lnSpcReduction="20000"/>
          </a:bodyPr>
          <a:lstStyle/>
          <a:p>
            <a:pPr marL="0" indent="0">
              <a:buNone/>
            </a:pPr>
            <a:r>
              <a:rPr lang="en-US" sz="2600" b="1" dirty="0"/>
              <a:t>Data Involved:</a:t>
            </a:r>
            <a:endParaRPr lang="en-US" sz="2600" dirty="0"/>
          </a:p>
          <a:p>
            <a:pPr lvl="1"/>
            <a:r>
              <a:rPr lang="en-US" sz="2300" b="1" dirty="0"/>
              <a:t>Structured Data:</a:t>
            </a:r>
            <a:r>
              <a:rPr lang="en-US" sz="2300" dirty="0"/>
              <a:t> Production metrics, defect rates.</a:t>
            </a:r>
          </a:p>
          <a:p>
            <a:pPr lvl="1"/>
            <a:r>
              <a:rPr lang="en-US" sz="2300" b="1" dirty="0"/>
              <a:t>Semi-Structured Data:</a:t>
            </a:r>
            <a:r>
              <a:rPr lang="en-US" sz="2300" dirty="0"/>
              <a:t> Quality inspection reports.</a:t>
            </a:r>
          </a:p>
          <a:p>
            <a:pPr lvl="1"/>
            <a:r>
              <a:rPr lang="en-US" sz="2300" b="1" dirty="0"/>
              <a:t>Unstructured Data:</a:t>
            </a:r>
            <a:r>
              <a:rPr lang="en-US" sz="2300" dirty="0"/>
              <a:t> Images of products, operator comments.</a:t>
            </a:r>
          </a:p>
          <a:p>
            <a:pPr marL="0" indent="0">
              <a:buNone/>
            </a:pPr>
            <a:r>
              <a:rPr lang="en-US" sz="2600" b="1" dirty="0"/>
              <a:t>Graph Database Use:</a:t>
            </a:r>
            <a:endParaRPr lang="en-US" sz="2600" dirty="0"/>
          </a:p>
          <a:p>
            <a:pPr marL="742950" lvl="1" indent="-285750">
              <a:buFont typeface="Arial" panose="020B0604020202020204" pitchFamily="34" charset="0"/>
              <a:buChar char="•"/>
            </a:pPr>
            <a:r>
              <a:rPr lang="en-US" sz="2300" b="1" dirty="0"/>
              <a:t>Process Mapping:</a:t>
            </a:r>
            <a:endParaRPr lang="en-US" sz="2300" dirty="0"/>
          </a:p>
          <a:p>
            <a:pPr marL="1143000" lvl="2" indent="-228600">
              <a:buFont typeface="Arial" panose="020B0604020202020204" pitchFamily="34" charset="0"/>
              <a:buChar char="•"/>
            </a:pPr>
            <a:r>
              <a:rPr lang="en-US" sz="1800" dirty="0"/>
              <a:t>Map the manufacturing process stages and their interdependencies.</a:t>
            </a:r>
          </a:p>
          <a:p>
            <a:pPr marL="742950" lvl="1" indent="-285750">
              <a:buFont typeface="Arial" panose="020B0604020202020204" pitchFamily="34" charset="0"/>
              <a:buChar char="•"/>
            </a:pPr>
            <a:r>
              <a:rPr lang="en-US" sz="2300" b="1" dirty="0"/>
              <a:t>Defect Correlation:</a:t>
            </a:r>
            <a:endParaRPr lang="en-US" sz="2300" dirty="0"/>
          </a:p>
          <a:p>
            <a:pPr marL="1143000" lvl="2" indent="-228600">
              <a:buFont typeface="Arial" panose="020B0604020202020204" pitchFamily="34" charset="0"/>
              <a:buChar char="•"/>
            </a:pPr>
            <a:r>
              <a:rPr lang="en-US" sz="1800" dirty="0"/>
              <a:t>Understand how defects relate to specific processes or components.</a:t>
            </a:r>
          </a:p>
          <a:p>
            <a:pPr marL="0" indent="0">
              <a:buNone/>
            </a:pPr>
            <a:r>
              <a:rPr lang="en-US" sz="2600" b="1" dirty="0"/>
              <a:t>Vector Database Use:</a:t>
            </a:r>
            <a:endParaRPr lang="en-US" sz="2600" dirty="0"/>
          </a:p>
          <a:p>
            <a:pPr marL="742950" lvl="1" indent="-285750">
              <a:buFont typeface="Arial" panose="020B0604020202020204" pitchFamily="34" charset="0"/>
              <a:buChar char="•"/>
            </a:pPr>
            <a:r>
              <a:rPr lang="en-US" sz="2300" b="1" dirty="0"/>
              <a:t>Image Analysis:</a:t>
            </a:r>
            <a:endParaRPr lang="en-US" sz="2300" dirty="0"/>
          </a:p>
          <a:p>
            <a:pPr marL="1143000" lvl="2" indent="-228600">
              <a:buFont typeface="Arial" panose="020B0604020202020204" pitchFamily="34" charset="0"/>
              <a:buChar char="•"/>
            </a:pPr>
            <a:r>
              <a:rPr lang="en-US" sz="1800" dirty="0"/>
              <a:t>Use embeddings to detect defects in product images.</a:t>
            </a:r>
          </a:p>
          <a:p>
            <a:pPr marL="742950" lvl="1" indent="-285750">
              <a:buFont typeface="Arial" panose="020B0604020202020204" pitchFamily="34" charset="0"/>
              <a:buChar char="•"/>
            </a:pPr>
            <a:r>
              <a:rPr lang="en-US" sz="2300" b="1" dirty="0"/>
              <a:t>Natural Language Processing:</a:t>
            </a:r>
            <a:endParaRPr lang="en-US" sz="2300" dirty="0"/>
          </a:p>
          <a:p>
            <a:pPr marL="1143000" lvl="2" indent="-228600">
              <a:buFont typeface="Arial" panose="020B0604020202020204" pitchFamily="34" charset="0"/>
              <a:buChar char="•"/>
            </a:pPr>
            <a:r>
              <a:rPr lang="en-US" sz="1800" dirty="0"/>
              <a:t>Analyze operator comments for common issues.</a:t>
            </a:r>
          </a:p>
          <a:p>
            <a:endParaRPr lang="en-US" dirty="0"/>
          </a:p>
        </p:txBody>
      </p:sp>
      <p:sp>
        <p:nvSpPr>
          <p:cNvPr id="6" name="TextBox 5">
            <a:extLst>
              <a:ext uri="{FF2B5EF4-FFF2-40B4-BE49-F238E27FC236}">
                <a16:creationId xmlns:a16="http://schemas.microsoft.com/office/drawing/2014/main" id="{099E29DA-8C66-FCF4-2DD0-253B12E5F4FD}"/>
              </a:ext>
            </a:extLst>
          </p:cNvPr>
          <p:cNvSpPr txBox="1"/>
          <p:nvPr/>
        </p:nvSpPr>
        <p:spPr>
          <a:xfrm>
            <a:off x="6251513" y="1065685"/>
            <a:ext cx="5539548" cy="3970318"/>
          </a:xfrm>
          <a:prstGeom prst="rect">
            <a:avLst/>
          </a:prstGeom>
          <a:noFill/>
        </p:spPr>
        <p:txBody>
          <a:bodyPr wrap="square" rtlCol="0">
            <a:spAutoFit/>
          </a:bodyPr>
          <a:lstStyle/>
          <a:p>
            <a:r>
              <a:rPr lang="en-US" b="1" dirty="0"/>
              <a:t>Agentic Architecture Role:</a:t>
            </a:r>
            <a:endParaRPr lang="en-US" dirty="0"/>
          </a:p>
          <a:p>
            <a:pPr marL="742950" lvl="1" indent="-285750">
              <a:buFont typeface="Arial" panose="020B0604020202020204" pitchFamily="34" charset="0"/>
              <a:buChar char="•"/>
            </a:pPr>
            <a:r>
              <a:rPr lang="en-US" b="1" dirty="0"/>
              <a:t>Inspection Agents:</a:t>
            </a:r>
            <a:endParaRPr lang="en-US" dirty="0"/>
          </a:p>
          <a:p>
            <a:pPr marL="1143000" lvl="2" indent="-228600">
              <a:buFont typeface="Arial" panose="020B0604020202020204" pitchFamily="34" charset="0"/>
              <a:buChar char="•"/>
            </a:pPr>
            <a:r>
              <a:rPr lang="en-US" dirty="0"/>
              <a:t>Automate quality checks using image recognition.</a:t>
            </a:r>
          </a:p>
          <a:p>
            <a:pPr marL="742950" lvl="1" indent="-285750">
              <a:buFont typeface="Arial" panose="020B0604020202020204" pitchFamily="34" charset="0"/>
              <a:buChar char="•"/>
            </a:pPr>
            <a:r>
              <a:rPr lang="en-US" b="1" dirty="0"/>
              <a:t>Feedback Agents:</a:t>
            </a:r>
            <a:endParaRPr lang="en-US" dirty="0"/>
          </a:p>
          <a:p>
            <a:pPr marL="1143000" lvl="2" indent="-228600">
              <a:buFont typeface="Arial" panose="020B0604020202020204" pitchFamily="34" charset="0"/>
              <a:buChar char="•"/>
            </a:pPr>
            <a:r>
              <a:rPr lang="en-US" dirty="0"/>
              <a:t>Provide real-time feedback to operators for immediate corrections.</a:t>
            </a:r>
          </a:p>
          <a:p>
            <a:r>
              <a:rPr lang="en-US" b="1" dirty="0"/>
              <a:t>Outcome:</a:t>
            </a:r>
            <a:endParaRPr lang="en-US" dirty="0"/>
          </a:p>
          <a:p>
            <a:pPr marL="742950" lvl="1" indent="-285750">
              <a:buFont typeface="Arial" panose="020B0604020202020204" pitchFamily="34" charset="0"/>
              <a:buChar char="•"/>
            </a:pPr>
            <a:r>
              <a:rPr lang="en-US" b="1" dirty="0"/>
              <a:t>Improved Quality:</a:t>
            </a:r>
            <a:endParaRPr lang="en-US" dirty="0"/>
          </a:p>
          <a:p>
            <a:pPr marL="1200150" lvl="2" indent="-285750">
              <a:buFont typeface="Arial" panose="020B0604020202020204" pitchFamily="34" charset="0"/>
              <a:buChar char="•"/>
            </a:pPr>
            <a:r>
              <a:rPr lang="en-US" dirty="0"/>
              <a:t>Higher product quality through early defect detection.</a:t>
            </a:r>
          </a:p>
          <a:p>
            <a:pPr marL="742950" lvl="1" indent="-285750">
              <a:buFont typeface="Arial" panose="020B0604020202020204" pitchFamily="34" charset="0"/>
              <a:buChar char="•"/>
            </a:pPr>
            <a:r>
              <a:rPr lang="en-US" b="1" dirty="0"/>
              <a:t>Efficiency Gains:</a:t>
            </a:r>
            <a:endParaRPr lang="en-US" dirty="0"/>
          </a:p>
          <a:p>
            <a:pPr marL="1200150" lvl="2" indent="-285750">
              <a:buFont typeface="Arial" panose="020B0604020202020204" pitchFamily="34" charset="0"/>
              <a:buChar char="•"/>
            </a:pPr>
            <a:r>
              <a:rPr lang="en-US" dirty="0"/>
              <a:t>Faster inspection processes and reduced waste.</a:t>
            </a:r>
          </a:p>
        </p:txBody>
      </p:sp>
    </p:spTree>
    <p:extLst>
      <p:ext uri="{BB962C8B-B14F-4D97-AF65-F5344CB8AC3E}">
        <p14:creationId xmlns:p14="http://schemas.microsoft.com/office/powerpoint/2010/main" val="1393717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37C76-DF6C-88BE-E72F-EB57AD511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2F025C-23EF-E840-F5A0-9FFFF6C4707A}"/>
              </a:ext>
            </a:extLst>
          </p:cNvPr>
          <p:cNvSpPr>
            <a:spLocks noGrp="1"/>
          </p:cNvSpPr>
          <p:nvPr>
            <p:ph type="title"/>
          </p:nvPr>
        </p:nvSpPr>
        <p:spPr>
          <a:xfrm>
            <a:off x="565117" y="274283"/>
            <a:ext cx="11501126" cy="509518"/>
          </a:xfrm>
        </p:spPr>
        <p:txBody>
          <a:bodyPr/>
          <a:lstStyle/>
          <a:p>
            <a:r>
              <a:rPr lang="en-US" sz="2400" dirty="0"/>
              <a:t>Use Case 9: Energy – Smart Grid </a:t>
            </a:r>
          </a:p>
        </p:txBody>
      </p:sp>
      <p:sp>
        <p:nvSpPr>
          <p:cNvPr id="5" name="Content Placeholder 4">
            <a:extLst>
              <a:ext uri="{FF2B5EF4-FFF2-40B4-BE49-F238E27FC236}">
                <a16:creationId xmlns:a16="http://schemas.microsoft.com/office/drawing/2014/main" id="{BE90DC82-8DDB-3881-C9C9-12E9E59FE481}"/>
              </a:ext>
            </a:extLst>
          </p:cNvPr>
          <p:cNvSpPr>
            <a:spLocks noGrp="1"/>
          </p:cNvSpPr>
          <p:nvPr>
            <p:ph idx="1"/>
          </p:nvPr>
        </p:nvSpPr>
        <p:spPr>
          <a:xfrm>
            <a:off x="228664" y="1065685"/>
            <a:ext cx="5711825" cy="4538904"/>
          </a:xfrm>
        </p:spPr>
        <p:txBody>
          <a:bodyPr>
            <a:normAutofit fontScale="62500" lnSpcReduction="20000"/>
          </a:bodyPr>
          <a:lstStyle/>
          <a:p>
            <a:pPr marL="0" indent="0">
              <a:buNone/>
            </a:pPr>
            <a:r>
              <a:rPr lang="en-US" b="1" dirty="0"/>
              <a:t>Data Involved:</a:t>
            </a:r>
            <a:endParaRPr lang="en-US" dirty="0"/>
          </a:p>
          <a:p>
            <a:pPr lvl="1"/>
            <a:r>
              <a:rPr lang="en-US" b="1" dirty="0"/>
              <a:t>Structured Data:</a:t>
            </a:r>
            <a:r>
              <a:rPr lang="en-US" dirty="0"/>
              <a:t> Energy production and consumption data, grid infrastructure details.</a:t>
            </a:r>
          </a:p>
          <a:p>
            <a:pPr lvl="1"/>
            <a:r>
              <a:rPr lang="en-US" b="1" dirty="0"/>
              <a:t>Semi-Structured Data:</a:t>
            </a:r>
            <a:r>
              <a:rPr lang="en-US" dirty="0"/>
              <a:t> Sensor readings from smart meters, weather data.</a:t>
            </a:r>
          </a:p>
          <a:p>
            <a:pPr lvl="1"/>
            <a:r>
              <a:rPr lang="en-US" b="1" dirty="0"/>
              <a:t>Unstructured Data:</a:t>
            </a:r>
            <a:r>
              <a:rPr lang="en-US" dirty="0"/>
              <a:t> Maintenance logs, regulatory documents.</a:t>
            </a:r>
          </a:p>
          <a:p>
            <a:pPr marL="0" indent="0">
              <a:buNone/>
            </a:pPr>
            <a:r>
              <a:rPr lang="en-US" b="1" dirty="0"/>
              <a:t>Graph Database Use:</a:t>
            </a:r>
            <a:endParaRPr lang="en-US" dirty="0"/>
          </a:p>
          <a:p>
            <a:pPr marL="742950" lvl="1" indent="-285750">
              <a:buFont typeface="Arial" panose="020B0604020202020204" pitchFamily="34" charset="0"/>
              <a:buChar char="•"/>
            </a:pPr>
            <a:r>
              <a:rPr lang="en-US" b="1" dirty="0"/>
              <a:t>Network Modeling:</a:t>
            </a:r>
            <a:endParaRPr lang="en-US" dirty="0"/>
          </a:p>
          <a:p>
            <a:pPr marL="1143000" lvl="2" indent="-228600">
              <a:buFont typeface="Arial" panose="020B0604020202020204" pitchFamily="34" charset="0"/>
              <a:buChar char="•"/>
            </a:pPr>
            <a:r>
              <a:rPr lang="en-US" dirty="0"/>
              <a:t>Map the electrical grid, including power plants, substations, and consumers.</a:t>
            </a:r>
          </a:p>
          <a:p>
            <a:pPr marL="742950" lvl="1" indent="-285750">
              <a:buFont typeface="Arial" panose="020B0604020202020204" pitchFamily="34" charset="0"/>
              <a:buChar char="•"/>
            </a:pPr>
            <a:r>
              <a:rPr lang="en-US" b="1" dirty="0"/>
              <a:t>Load Analysis:</a:t>
            </a:r>
            <a:endParaRPr lang="en-US" dirty="0"/>
          </a:p>
          <a:p>
            <a:pPr marL="1143000" lvl="2" indent="-228600">
              <a:buFont typeface="Arial" panose="020B0604020202020204" pitchFamily="34" charset="0"/>
              <a:buChar char="•"/>
            </a:pPr>
            <a:r>
              <a:rPr lang="en-US" dirty="0"/>
              <a:t>Understand how energy flows and where bottlenecks occur.</a:t>
            </a:r>
          </a:p>
          <a:p>
            <a:pPr marL="0" indent="0">
              <a:buNone/>
            </a:pPr>
            <a:r>
              <a:rPr lang="en-US" b="1" dirty="0"/>
              <a:t>Vector Database Use:</a:t>
            </a:r>
            <a:endParaRPr lang="en-US" dirty="0"/>
          </a:p>
          <a:p>
            <a:pPr marL="742950" lvl="1" indent="-285750">
              <a:buFont typeface="Arial" panose="020B0604020202020204" pitchFamily="34" charset="0"/>
              <a:buChar char="•"/>
            </a:pPr>
            <a:r>
              <a:rPr lang="en-US" b="1" dirty="0"/>
              <a:t>Demand Forecasting:</a:t>
            </a:r>
            <a:endParaRPr lang="en-US" dirty="0"/>
          </a:p>
          <a:p>
            <a:pPr marL="1143000" lvl="2" indent="-228600">
              <a:buFont typeface="Arial" panose="020B0604020202020204" pitchFamily="34" charset="0"/>
              <a:buChar char="•"/>
            </a:pPr>
            <a:r>
              <a:rPr lang="en-US" dirty="0"/>
              <a:t>Analyze historical data and external factors to predict energy demand.</a:t>
            </a:r>
          </a:p>
          <a:p>
            <a:pPr marL="742950" lvl="1" indent="-285750">
              <a:buFont typeface="Arial" panose="020B0604020202020204" pitchFamily="34" charset="0"/>
              <a:buChar char="•"/>
            </a:pPr>
            <a:r>
              <a:rPr lang="en-US" b="1" dirty="0"/>
              <a:t>Text Analysis:</a:t>
            </a:r>
            <a:endParaRPr lang="en-US" dirty="0"/>
          </a:p>
          <a:p>
            <a:pPr marL="1143000" lvl="2" indent="-228600">
              <a:buFont typeface="Arial" panose="020B0604020202020204" pitchFamily="34" charset="0"/>
              <a:buChar char="•"/>
            </a:pPr>
            <a:r>
              <a:rPr lang="en-US" dirty="0"/>
              <a:t>Process maintenance logs to schedule preventative maintenance.</a:t>
            </a:r>
          </a:p>
          <a:p>
            <a:endParaRPr lang="en-US" dirty="0"/>
          </a:p>
        </p:txBody>
      </p:sp>
      <p:sp>
        <p:nvSpPr>
          <p:cNvPr id="6" name="TextBox 5">
            <a:extLst>
              <a:ext uri="{FF2B5EF4-FFF2-40B4-BE49-F238E27FC236}">
                <a16:creationId xmlns:a16="http://schemas.microsoft.com/office/drawing/2014/main" id="{37A7F1EB-FF68-5279-3E23-549192B7E25C}"/>
              </a:ext>
            </a:extLst>
          </p:cNvPr>
          <p:cNvSpPr txBox="1"/>
          <p:nvPr/>
        </p:nvSpPr>
        <p:spPr>
          <a:xfrm>
            <a:off x="6251513" y="1065685"/>
            <a:ext cx="5539548" cy="3970318"/>
          </a:xfrm>
          <a:prstGeom prst="rect">
            <a:avLst/>
          </a:prstGeom>
          <a:noFill/>
        </p:spPr>
        <p:txBody>
          <a:bodyPr wrap="square" rtlCol="0">
            <a:spAutoFit/>
          </a:bodyPr>
          <a:lstStyle/>
          <a:p>
            <a:r>
              <a:rPr lang="en-US" b="1" dirty="0"/>
              <a:t>Agentic Architecture Role:</a:t>
            </a:r>
            <a:endParaRPr lang="en-US" dirty="0"/>
          </a:p>
          <a:p>
            <a:pPr marL="742950" lvl="1" indent="-285750">
              <a:buFont typeface="Arial" panose="020B0604020202020204" pitchFamily="34" charset="0"/>
              <a:buChar char="•"/>
            </a:pPr>
            <a:r>
              <a:rPr lang="en-US" b="1" dirty="0"/>
              <a:t>Inspection Agents:</a:t>
            </a:r>
            <a:endParaRPr lang="en-US" dirty="0"/>
          </a:p>
          <a:p>
            <a:pPr marL="1143000" lvl="2" indent="-228600">
              <a:buFont typeface="Arial" panose="020B0604020202020204" pitchFamily="34" charset="0"/>
              <a:buChar char="•"/>
            </a:pPr>
            <a:r>
              <a:rPr lang="en-US" dirty="0"/>
              <a:t>Automate quality checks using image recognition.</a:t>
            </a:r>
          </a:p>
          <a:p>
            <a:pPr marL="742950" lvl="1" indent="-285750">
              <a:buFont typeface="Arial" panose="020B0604020202020204" pitchFamily="34" charset="0"/>
              <a:buChar char="•"/>
            </a:pPr>
            <a:r>
              <a:rPr lang="en-US" b="1" dirty="0"/>
              <a:t>Feedback Agents:</a:t>
            </a:r>
            <a:endParaRPr lang="en-US" dirty="0"/>
          </a:p>
          <a:p>
            <a:pPr marL="1143000" lvl="2" indent="-228600">
              <a:buFont typeface="Arial" panose="020B0604020202020204" pitchFamily="34" charset="0"/>
              <a:buChar char="•"/>
            </a:pPr>
            <a:r>
              <a:rPr lang="en-US" dirty="0"/>
              <a:t>Provide real-time feedback to operators for immediate corrections.</a:t>
            </a:r>
          </a:p>
          <a:p>
            <a:r>
              <a:rPr lang="en-US" b="1" dirty="0"/>
              <a:t>Outcome:</a:t>
            </a:r>
            <a:endParaRPr lang="en-US" dirty="0"/>
          </a:p>
          <a:p>
            <a:pPr marL="742950" lvl="1" indent="-285750">
              <a:buFont typeface="Arial" panose="020B0604020202020204" pitchFamily="34" charset="0"/>
              <a:buChar char="•"/>
            </a:pPr>
            <a:r>
              <a:rPr lang="en-US" b="1" dirty="0"/>
              <a:t>Improved Quality:</a:t>
            </a:r>
            <a:endParaRPr lang="en-US" dirty="0"/>
          </a:p>
          <a:p>
            <a:pPr marL="1200150" lvl="2" indent="-285750">
              <a:buFont typeface="Arial" panose="020B0604020202020204" pitchFamily="34" charset="0"/>
              <a:buChar char="•"/>
            </a:pPr>
            <a:r>
              <a:rPr lang="en-US" dirty="0"/>
              <a:t>Higher product quality through early defect detection.</a:t>
            </a:r>
          </a:p>
          <a:p>
            <a:pPr marL="742950" lvl="1" indent="-285750">
              <a:buFont typeface="Arial" panose="020B0604020202020204" pitchFamily="34" charset="0"/>
              <a:buChar char="•"/>
            </a:pPr>
            <a:r>
              <a:rPr lang="en-US" b="1" dirty="0"/>
              <a:t>Efficiency Gains:</a:t>
            </a:r>
            <a:endParaRPr lang="en-US" dirty="0"/>
          </a:p>
          <a:p>
            <a:pPr marL="1200150" lvl="2" indent="-285750">
              <a:buFont typeface="Arial" panose="020B0604020202020204" pitchFamily="34" charset="0"/>
              <a:buChar char="•"/>
            </a:pPr>
            <a:r>
              <a:rPr lang="en-US" dirty="0"/>
              <a:t>Faster inspection processes and reduced waste.</a:t>
            </a:r>
          </a:p>
        </p:txBody>
      </p:sp>
    </p:spTree>
    <p:extLst>
      <p:ext uri="{BB962C8B-B14F-4D97-AF65-F5344CB8AC3E}">
        <p14:creationId xmlns:p14="http://schemas.microsoft.com/office/powerpoint/2010/main" val="998702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E4CC6-E7FB-B8FA-8098-8592FC45A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E39BA-379D-425F-10AE-4A4F68ACF6A2}"/>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5525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36E45-4C2B-F47B-D81E-BD0AAE608C99}"/>
              </a:ext>
            </a:extLst>
          </p:cNvPr>
          <p:cNvSpPr>
            <a:spLocks noGrp="1"/>
          </p:cNvSpPr>
          <p:nvPr>
            <p:ph type="title"/>
          </p:nvPr>
        </p:nvSpPr>
        <p:spPr>
          <a:xfrm>
            <a:off x="327153" y="191806"/>
            <a:ext cx="10515600" cy="398804"/>
          </a:xfrm>
        </p:spPr>
        <p:txBody>
          <a:bodyPr>
            <a:noAutofit/>
          </a:bodyPr>
          <a:lstStyle/>
          <a:p>
            <a:r>
              <a:rPr lang="en-US" sz="2000" dirty="0"/>
              <a:t>Our Presenters</a:t>
            </a:r>
          </a:p>
        </p:txBody>
      </p:sp>
      <p:sp>
        <p:nvSpPr>
          <p:cNvPr id="5" name="Content Placeholder 4">
            <a:extLst>
              <a:ext uri="{FF2B5EF4-FFF2-40B4-BE49-F238E27FC236}">
                <a16:creationId xmlns:a16="http://schemas.microsoft.com/office/drawing/2014/main" id="{14B389D2-B418-6CB7-9763-19F692B8E1C2}"/>
              </a:ext>
            </a:extLst>
          </p:cNvPr>
          <p:cNvSpPr>
            <a:spLocks noGrp="1"/>
          </p:cNvSpPr>
          <p:nvPr>
            <p:ph sz="half" idx="1"/>
          </p:nvPr>
        </p:nvSpPr>
        <p:spPr>
          <a:xfrm>
            <a:off x="827421" y="3471258"/>
            <a:ext cx="5181600" cy="2474874"/>
          </a:xfrm>
        </p:spPr>
        <p:txBody>
          <a:bodyPr>
            <a:normAutofit fontScale="55000" lnSpcReduction="20000"/>
          </a:bodyPr>
          <a:lstStyle/>
          <a:p>
            <a:pPr marL="0" indent="0">
              <a:lnSpc>
                <a:spcPct val="120000"/>
              </a:lnSpc>
              <a:spcBef>
                <a:spcPts val="1400"/>
              </a:spcBef>
              <a:spcAft>
                <a:spcPts val="200"/>
              </a:spcAft>
              <a:buNone/>
            </a:pPr>
            <a:r>
              <a:rPr lang="en-US" b="0" i="0" dirty="0">
                <a:solidFill>
                  <a:srgbClr val="333333"/>
                </a:solidFill>
                <a:effectLst/>
                <a:latin typeface="Overpass"/>
              </a:rPr>
              <a:t>Steve Peterson is the </a:t>
            </a:r>
            <a:r>
              <a:rPr lang="en-US" b="1" dirty="0">
                <a:solidFill>
                  <a:srgbClr val="333333"/>
                </a:solidFill>
                <a:latin typeface="Overpass"/>
              </a:rPr>
              <a:t>Chief Architect </a:t>
            </a:r>
            <a:r>
              <a:rPr lang="en-US" b="0" i="0" dirty="0">
                <a:solidFill>
                  <a:srgbClr val="333333"/>
                </a:solidFill>
                <a:effectLst/>
                <a:latin typeface="Overpass"/>
              </a:rPr>
              <a:t>at Aon Reinsurance.</a:t>
            </a:r>
          </a:p>
          <a:p>
            <a:pPr marL="0" indent="0">
              <a:lnSpc>
                <a:spcPct val="120000"/>
              </a:lnSpc>
              <a:spcBef>
                <a:spcPts val="1400"/>
              </a:spcBef>
              <a:spcAft>
                <a:spcPts val="200"/>
              </a:spcAft>
              <a:buNone/>
            </a:pPr>
            <a:r>
              <a:rPr lang="en-US" dirty="0">
                <a:solidFill>
                  <a:srgbClr val="333333"/>
                </a:solidFill>
                <a:latin typeface="Overpass"/>
              </a:rPr>
              <a:t>Steve</a:t>
            </a:r>
            <a:r>
              <a:rPr lang="en-US" b="0" i="0" dirty="0">
                <a:solidFill>
                  <a:srgbClr val="333333"/>
                </a:solidFill>
                <a:effectLst/>
                <a:latin typeface="Overpass"/>
              </a:rPr>
              <a:t> brings over three decades of experience in spearheading enterprise architecture initiatives. His impressive career includes pivotal roles at renowned organizations such as IBM, Be The Match, UnitedHealthcare (UHC) &amp; Optum, and AT&amp;T. During his tenure at UHC, Steve showcased his visionary leadership by developing strategic roadmaps that prioritized innovations in integration, chatbots, and Natural Language Processing. </a:t>
            </a:r>
            <a:endParaRPr lang="en-US" dirty="0"/>
          </a:p>
        </p:txBody>
      </p:sp>
      <p:sp>
        <p:nvSpPr>
          <p:cNvPr id="6" name="Content Placeholder 5">
            <a:extLst>
              <a:ext uri="{FF2B5EF4-FFF2-40B4-BE49-F238E27FC236}">
                <a16:creationId xmlns:a16="http://schemas.microsoft.com/office/drawing/2014/main" id="{5EB290EB-9D3D-B3F8-6C89-1B2B91718480}"/>
              </a:ext>
            </a:extLst>
          </p:cNvPr>
          <p:cNvSpPr>
            <a:spLocks noGrp="1"/>
          </p:cNvSpPr>
          <p:nvPr>
            <p:ph sz="half" idx="2"/>
          </p:nvPr>
        </p:nvSpPr>
        <p:spPr>
          <a:xfrm>
            <a:off x="6182979" y="3429000"/>
            <a:ext cx="5181600" cy="2474874"/>
          </a:xfrm>
        </p:spPr>
        <p:txBody>
          <a:bodyPr vert="horz" lIns="91440" tIns="45720" rIns="91440" bIns="45720" rtlCol="0">
            <a:normAutofit fontScale="55000" lnSpcReduction="20000"/>
          </a:bodyPr>
          <a:lstStyle/>
          <a:p>
            <a:pPr marL="0" indent="0">
              <a:lnSpc>
                <a:spcPct val="120000"/>
              </a:lnSpc>
              <a:spcBef>
                <a:spcPts val="1400"/>
              </a:spcBef>
              <a:spcAft>
                <a:spcPts val="200"/>
              </a:spcAft>
              <a:buNone/>
            </a:pPr>
            <a:r>
              <a:rPr lang="en-US" dirty="0">
                <a:solidFill>
                  <a:srgbClr val="333333"/>
                </a:solidFill>
                <a:latin typeface="Overpass"/>
              </a:rPr>
              <a:t>Dan McCreary is a retired Solution Architect who focused on AI and generative AI architectural patterns.</a:t>
            </a:r>
          </a:p>
          <a:p>
            <a:pPr marL="0" indent="0">
              <a:lnSpc>
                <a:spcPct val="120000"/>
              </a:lnSpc>
              <a:spcBef>
                <a:spcPts val="1400"/>
              </a:spcBef>
              <a:spcAft>
                <a:spcPts val="200"/>
              </a:spcAft>
              <a:buNone/>
            </a:pPr>
            <a:r>
              <a:rPr lang="en-US" dirty="0">
                <a:solidFill>
                  <a:srgbClr val="333333"/>
                </a:solidFill>
                <a:latin typeface="Overpass"/>
              </a:rPr>
              <a:t>In the past, he worked at Bell Labs with the creators of the UNIX operating system, with Steve Jobs at NeXT Computer, and founded his own consulting firm with over 75 employees. His background included topics such as scale-out enterprise knowledge graphs, high-performance computing, and NoSQL databases. He is the co-author of the book “Making Sense of NoSQL” and is a frequent blogger on AI strategy. </a:t>
            </a:r>
          </a:p>
          <a:p>
            <a:pPr marL="0" indent="0">
              <a:lnSpc>
                <a:spcPct val="120000"/>
              </a:lnSpc>
              <a:spcBef>
                <a:spcPts val="1400"/>
              </a:spcBef>
              <a:spcAft>
                <a:spcPts val="200"/>
              </a:spcAft>
              <a:buNone/>
            </a:pPr>
            <a:endParaRPr lang="en-US" dirty="0">
              <a:solidFill>
                <a:srgbClr val="333333"/>
              </a:solidFill>
              <a:latin typeface="Overpass"/>
            </a:endParaRPr>
          </a:p>
        </p:txBody>
      </p:sp>
      <p:pic>
        <p:nvPicPr>
          <p:cNvPr id="1026" name="Picture 2">
            <a:extLst>
              <a:ext uri="{FF2B5EF4-FFF2-40B4-BE49-F238E27FC236}">
                <a16:creationId xmlns:a16="http://schemas.microsoft.com/office/drawing/2014/main" id="{79EF24B2-3319-2ECD-7B38-5C33413339A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05842" y="681035"/>
            <a:ext cx="2283454" cy="21796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1D086C-F71D-ABF5-0604-6F652EE0ABA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97478" y="681037"/>
            <a:ext cx="2283453" cy="21796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0BB1FA-5242-5BED-FA38-87FE6ADC2B71}"/>
              </a:ext>
            </a:extLst>
          </p:cNvPr>
          <p:cNvSpPr txBox="1"/>
          <p:nvPr/>
        </p:nvSpPr>
        <p:spPr>
          <a:xfrm>
            <a:off x="2196450" y="2925078"/>
            <a:ext cx="2085507" cy="461665"/>
          </a:xfrm>
          <a:prstGeom prst="rect">
            <a:avLst/>
          </a:prstGeom>
          <a:noFill/>
        </p:spPr>
        <p:txBody>
          <a:bodyPr wrap="none" rtlCol="0">
            <a:spAutoFit/>
          </a:bodyPr>
          <a:lstStyle/>
          <a:p>
            <a:r>
              <a:rPr lang="en-US" sz="2400" b="1" dirty="0"/>
              <a:t>Steve Peterson</a:t>
            </a:r>
          </a:p>
        </p:txBody>
      </p:sp>
      <p:sp>
        <p:nvSpPr>
          <p:cNvPr id="8" name="TextBox 7">
            <a:extLst>
              <a:ext uri="{FF2B5EF4-FFF2-40B4-BE49-F238E27FC236}">
                <a16:creationId xmlns:a16="http://schemas.microsoft.com/office/drawing/2014/main" id="{0516D951-90FC-3702-1594-502E56EE30BB}"/>
              </a:ext>
            </a:extLst>
          </p:cNvPr>
          <p:cNvSpPr txBox="1"/>
          <p:nvPr/>
        </p:nvSpPr>
        <p:spPr>
          <a:xfrm>
            <a:off x="7549796" y="2967335"/>
            <a:ext cx="1995546" cy="461665"/>
          </a:xfrm>
          <a:prstGeom prst="rect">
            <a:avLst/>
          </a:prstGeom>
          <a:noFill/>
        </p:spPr>
        <p:txBody>
          <a:bodyPr wrap="none" rtlCol="0">
            <a:spAutoFit/>
          </a:bodyPr>
          <a:lstStyle/>
          <a:p>
            <a:r>
              <a:rPr lang="en-US" sz="2400" b="1" i="0" dirty="0">
                <a:solidFill>
                  <a:srgbClr val="333333"/>
                </a:solidFill>
                <a:effectLst/>
                <a:latin typeface="var(--e-global-typography-ff6d2e3-font-family)"/>
              </a:rPr>
              <a:t>Dan McCreary</a:t>
            </a:r>
            <a:endParaRPr lang="en-US" sz="2400" b="1" dirty="0"/>
          </a:p>
        </p:txBody>
      </p:sp>
    </p:spTree>
    <p:extLst>
      <p:ext uri="{BB962C8B-B14F-4D97-AF65-F5344CB8AC3E}">
        <p14:creationId xmlns:p14="http://schemas.microsoft.com/office/powerpoint/2010/main" val="226357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83B8-9136-BFC0-8A8E-FDE1D07C7C59}"/>
              </a:ext>
            </a:extLst>
          </p:cNvPr>
          <p:cNvSpPr>
            <a:spLocks noGrp="1"/>
          </p:cNvSpPr>
          <p:nvPr>
            <p:ph type="title"/>
          </p:nvPr>
        </p:nvSpPr>
        <p:spPr>
          <a:xfrm>
            <a:off x="595132" y="0"/>
            <a:ext cx="10515600" cy="856527"/>
          </a:xfrm>
        </p:spPr>
        <p:txBody>
          <a:bodyPr/>
          <a:lstStyle/>
          <a:p>
            <a:r>
              <a:rPr lang="en-US" dirty="0"/>
              <a:t>The AI Skeptic</a:t>
            </a:r>
          </a:p>
        </p:txBody>
      </p:sp>
      <p:sp>
        <p:nvSpPr>
          <p:cNvPr id="5" name="TextBox 4">
            <a:extLst>
              <a:ext uri="{FF2B5EF4-FFF2-40B4-BE49-F238E27FC236}">
                <a16:creationId xmlns:a16="http://schemas.microsoft.com/office/drawing/2014/main" id="{D9DEF7A0-42B9-9493-0DBD-3BEC42AFD38B}"/>
              </a:ext>
            </a:extLst>
          </p:cNvPr>
          <p:cNvSpPr txBox="1"/>
          <p:nvPr/>
        </p:nvSpPr>
        <p:spPr>
          <a:xfrm>
            <a:off x="6772951" y="856527"/>
            <a:ext cx="3518704" cy="1938992"/>
          </a:xfrm>
          <a:prstGeom prst="rect">
            <a:avLst/>
          </a:prstGeom>
          <a:noFill/>
        </p:spPr>
        <p:txBody>
          <a:bodyPr wrap="square" rtlCol="0">
            <a:spAutoFit/>
          </a:bodyPr>
          <a:lstStyle/>
          <a:p>
            <a:r>
              <a:rPr lang="en-US" sz="2400" dirty="0"/>
              <a:t>AI is much like quantum computing, blockchain and AR/VR.  We are promised huge impact and yet we see </a:t>
            </a:r>
            <a:r>
              <a:rPr lang="en-US" sz="2400" b="1" dirty="0">
                <a:solidFill>
                  <a:srgbClr val="FF0000"/>
                </a:solidFill>
              </a:rPr>
              <a:t>no</a:t>
            </a:r>
            <a:r>
              <a:rPr lang="en-US" sz="2400" dirty="0"/>
              <a:t> </a:t>
            </a:r>
            <a:r>
              <a:rPr lang="en-US" sz="2400" b="1" dirty="0"/>
              <a:t>business benefits</a:t>
            </a:r>
            <a:r>
              <a:rPr lang="en-US" sz="2400" dirty="0"/>
              <a:t>.</a:t>
            </a:r>
          </a:p>
        </p:txBody>
      </p:sp>
      <p:pic>
        <p:nvPicPr>
          <p:cNvPr id="1028" name="Picture 4" descr="An older, confident 'pointy-haired boss' character in an office setting, wearing a suit and tie with a much smaller, slightly receding hairstyle. He is standing in front of rows of cubicles, looking directly into the camera with a self-assured expression. A very large white thought balloon is fully contained within the image, taking up most of the upper portion to allow space for a substantial block of text. The office setting has a typical corporate ambiance with muted colors.">
            <a:extLst>
              <a:ext uri="{FF2B5EF4-FFF2-40B4-BE49-F238E27FC236}">
                <a16:creationId xmlns:a16="http://schemas.microsoft.com/office/drawing/2014/main" id="{81E0F534-3DCC-0BAA-1D6E-AAD511FEEC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028" y="856527"/>
            <a:ext cx="5631084" cy="56310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A01964-12E2-300A-3EDA-67094DE44362}"/>
              </a:ext>
            </a:extLst>
          </p:cNvPr>
          <p:cNvSpPr txBox="1"/>
          <p:nvPr/>
        </p:nvSpPr>
        <p:spPr>
          <a:xfrm>
            <a:off x="4395954" y="1482221"/>
            <a:ext cx="1455848" cy="461665"/>
          </a:xfrm>
          <a:prstGeom prst="rect">
            <a:avLst/>
          </a:prstGeom>
          <a:noFill/>
        </p:spPr>
        <p:txBody>
          <a:bodyPr wrap="none" rtlCol="0">
            <a:spAutoFit/>
          </a:bodyPr>
          <a:lstStyle/>
          <a:p>
            <a:r>
              <a:rPr lang="en-US" sz="2400" b="1" dirty="0"/>
              <a:t>AI Is Hype</a:t>
            </a:r>
          </a:p>
        </p:txBody>
      </p:sp>
    </p:spTree>
    <p:extLst>
      <p:ext uri="{BB962C8B-B14F-4D97-AF65-F5344CB8AC3E}">
        <p14:creationId xmlns:p14="http://schemas.microsoft.com/office/powerpoint/2010/main" val="77524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4709-9CB9-E5CE-6116-F844EC5A7A1F}"/>
              </a:ext>
            </a:extLst>
          </p:cNvPr>
          <p:cNvSpPr>
            <a:spLocks noGrp="1"/>
          </p:cNvSpPr>
          <p:nvPr>
            <p:ph type="title"/>
          </p:nvPr>
        </p:nvSpPr>
        <p:spPr>
          <a:xfrm>
            <a:off x="251790" y="235917"/>
            <a:ext cx="11334467" cy="509518"/>
          </a:xfrm>
        </p:spPr>
        <p:txBody>
          <a:bodyPr/>
          <a:lstStyle/>
          <a:p>
            <a:r>
              <a:rPr lang="en-US" b="1" dirty="0"/>
              <a:t>Worldwide AI Investment Is Approaching $1 Trillion</a:t>
            </a:r>
          </a:p>
        </p:txBody>
      </p:sp>
      <p:sp>
        <p:nvSpPr>
          <p:cNvPr id="3" name="Content Placeholder 2">
            <a:extLst>
              <a:ext uri="{FF2B5EF4-FFF2-40B4-BE49-F238E27FC236}">
                <a16:creationId xmlns:a16="http://schemas.microsoft.com/office/drawing/2014/main" id="{93BB6924-85F6-0485-7319-EC2CC5633313}"/>
              </a:ext>
            </a:extLst>
          </p:cNvPr>
          <p:cNvSpPr>
            <a:spLocks noGrp="1"/>
          </p:cNvSpPr>
          <p:nvPr>
            <p:ph idx="1"/>
          </p:nvPr>
        </p:nvSpPr>
        <p:spPr>
          <a:xfrm>
            <a:off x="661223" y="1022143"/>
            <a:ext cx="5021947" cy="3500161"/>
          </a:xfrm>
        </p:spPr>
        <p:txBody>
          <a:bodyPr>
            <a:normAutofit/>
          </a:bodyPr>
          <a:lstStyle/>
          <a:p>
            <a:r>
              <a:rPr lang="en-US" dirty="0"/>
              <a:t>2023 - $154B</a:t>
            </a:r>
          </a:p>
          <a:p>
            <a:r>
              <a:rPr lang="en-US" dirty="0"/>
              <a:t>2024 - $200B (estimate)</a:t>
            </a:r>
          </a:p>
          <a:p>
            <a:r>
              <a:rPr lang="en-US" dirty="0"/>
              <a:t>2025 - $250B (estimate)</a:t>
            </a:r>
          </a:p>
          <a:p>
            <a:r>
              <a:rPr lang="en-US" dirty="0"/>
              <a:t>Compound annual growth rate (CAGR) of 27%</a:t>
            </a:r>
          </a:p>
          <a:p>
            <a:r>
              <a:rPr lang="en-US" dirty="0"/>
              <a:t>Microsoft signs 20-year deal to restart Three Mile Island</a:t>
            </a:r>
          </a:p>
        </p:txBody>
      </p:sp>
      <p:pic>
        <p:nvPicPr>
          <p:cNvPr id="4" name="Picture 3">
            <a:extLst>
              <a:ext uri="{FF2B5EF4-FFF2-40B4-BE49-F238E27FC236}">
                <a16:creationId xmlns:a16="http://schemas.microsoft.com/office/drawing/2014/main" id="{E8135085-E3E9-EE01-8F88-F35FE9CC2B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8365" y="1147300"/>
            <a:ext cx="5662412" cy="3214962"/>
          </a:xfrm>
          <a:prstGeom prst="rect">
            <a:avLst/>
          </a:prstGeom>
        </p:spPr>
      </p:pic>
      <p:sp>
        <p:nvSpPr>
          <p:cNvPr id="5" name="TextBox 4">
            <a:extLst>
              <a:ext uri="{FF2B5EF4-FFF2-40B4-BE49-F238E27FC236}">
                <a16:creationId xmlns:a16="http://schemas.microsoft.com/office/drawing/2014/main" id="{4E4247D8-B1C1-6934-AD8E-459D94B7AC75}"/>
              </a:ext>
            </a:extLst>
          </p:cNvPr>
          <p:cNvSpPr txBox="1"/>
          <p:nvPr/>
        </p:nvSpPr>
        <p:spPr>
          <a:xfrm>
            <a:off x="834887" y="5799445"/>
            <a:ext cx="6690358" cy="369332"/>
          </a:xfrm>
          <a:prstGeom prst="rect">
            <a:avLst/>
          </a:prstGeom>
          <a:noFill/>
        </p:spPr>
        <p:txBody>
          <a:bodyPr wrap="none" rtlCol="0">
            <a:spAutoFit/>
          </a:bodyPr>
          <a:lstStyle/>
          <a:p>
            <a:r>
              <a:rPr lang="en-US" dirty="0"/>
              <a:t>https://chatgpt.com/share/6726301e-f290-8001-b2a0-5faadbb53792</a:t>
            </a:r>
          </a:p>
        </p:txBody>
      </p:sp>
    </p:spTree>
    <p:extLst>
      <p:ext uri="{BB962C8B-B14F-4D97-AF65-F5344CB8AC3E}">
        <p14:creationId xmlns:p14="http://schemas.microsoft.com/office/powerpoint/2010/main" val="48074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AF4C60-E623-EDD1-0B16-A9AB71AD641A}"/>
              </a:ext>
            </a:extLst>
          </p:cNvPr>
          <p:cNvSpPr>
            <a:spLocks noGrp="1"/>
          </p:cNvSpPr>
          <p:nvPr>
            <p:ph type="title"/>
          </p:nvPr>
        </p:nvSpPr>
        <p:spPr>
          <a:xfrm>
            <a:off x="460514" y="365125"/>
            <a:ext cx="10515600" cy="509518"/>
          </a:xfrm>
        </p:spPr>
        <p:txBody>
          <a:bodyPr/>
          <a:lstStyle/>
          <a:p>
            <a:r>
              <a:rPr lang="en-US" dirty="0"/>
              <a:t>Our Prediction</a:t>
            </a:r>
          </a:p>
        </p:txBody>
      </p:sp>
      <p:sp>
        <p:nvSpPr>
          <p:cNvPr id="6" name="Content Placeholder 5">
            <a:extLst>
              <a:ext uri="{FF2B5EF4-FFF2-40B4-BE49-F238E27FC236}">
                <a16:creationId xmlns:a16="http://schemas.microsoft.com/office/drawing/2014/main" id="{635145A8-C4A1-ABBF-82EA-16F15045A718}"/>
              </a:ext>
            </a:extLst>
          </p:cNvPr>
          <p:cNvSpPr>
            <a:spLocks noGrp="1"/>
          </p:cNvSpPr>
          <p:nvPr>
            <p:ph idx="1"/>
          </p:nvPr>
        </p:nvSpPr>
        <p:spPr/>
        <p:txBody>
          <a:bodyPr/>
          <a:lstStyle/>
          <a:p>
            <a:r>
              <a:rPr lang="en-US" dirty="0"/>
              <a:t>Intelligent Agents will have ten times more impact on Minnesota organizations than any of these other emerging technologies</a:t>
            </a:r>
          </a:p>
          <a:p>
            <a:pPr lvl="1"/>
            <a:r>
              <a:rPr lang="en-US" dirty="0"/>
              <a:t>Blockchain</a:t>
            </a:r>
          </a:p>
          <a:p>
            <a:pPr lvl="1"/>
            <a:r>
              <a:rPr lang="en-US" dirty="0"/>
              <a:t>AR/VR</a:t>
            </a:r>
          </a:p>
          <a:p>
            <a:pPr lvl="1"/>
            <a:r>
              <a:rPr lang="en-US" dirty="0"/>
              <a:t>Quantum computing</a:t>
            </a:r>
          </a:p>
          <a:p>
            <a:pPr lvl="1"/>
            <a:r>
              <a:rPr lang="en-US" dirty="0"/>
              <a:t>Crypto</a:t>
            </a:r>
          </a:p>
          <a:p>
            <a:pPr lvl="1"/>
            <a:r>
              <a:rPr lang="en-US" dirty="0"/>
              <a:t>Nuclear Fusion</a:t>
            </a:r>
          </a:p>
          <a:p>
            <a:pPr lvl="1"/>
            <a:r>
              <a:rPr lang="en-US" dirty="0"/>
              <a:t>Solar power</a:t>
            </a:r>
          </a:p>
          <a:p>
            <a:r>
              <a:rPr lang="en-US" dirty="0"/>
              <a:t>Most executives at Minnesota organizations are not prepared for advances in agentic AI</a:t>
            </a:r>
          </a:p>
        </p:txBody>
      </p:sp>
    </p:spTree>
    <p:extLst>
      <p:ext uri="{BB962C8B-B14F-4D97-AF65-F5344CB8AC3E}">
        <p14:creationId xmlns:p14="http://schemas.microsoft.com/office/powerpoint/2010/main" val="389156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47B8D-954F-F391-D2FE-EDAE1018D4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964748E-9BB2-AB75-0059-8894C3694D25}"/>
              </a:ext>
            </a:extLst>
          </p:cNvPr>
          <p:cNvSpPr>
            <a:spLocks noGrp="1"/>
          </p:cNvSpPr>
          <p:nvPr>
            <p:ph type="title"/>
          </p:nvPr>
        </p:nvSpPr>
        <p:spPr>
          <a:xfrm>
            <a:off x="430696" y="166343"/>
            <a:ext cx="10515600" cy="817632"/>
          </a:xfrm>
        </p:spPr>
        <p:txBody>
          <a:bodyPr/>
          <a:lstStyle/>
          <a:p>
            <a:r>
              <a:rPr lang="en-US" dirty="0"/>
              <a:t>Outline of Today’s Talk</a:t>
            </a:r>
          </a:p>
        </p:txBody>
      </p:sp>
      <p:sp>
        <p:nvSpPr>
          <p:cNvPr id="6" name="Content Placeholder 5">
            <a:extLst>
              <a:ext uri="{FF2B5EF4-FFF2-40B4-BE49-F238E27FC236}">
                <a16:creationId xmlns:a16="http://schemas.microsoft.com/office/drawing/2014/main" id="{86758440-6336-0844-4552-7CB88DD0DCF6}"/>
              </a:ext>
            </a:extLst>
          </p:cNvPr>
          <p:cNvSpPr>
            <a:spLocks noGrp="1"/>
          </p:cNvSpPr>
          <p:nvPr>
            <p:ph idx="1"/>
          </p:nvPr>
        </p:nvSpPr>
        <p:spPr>
          <a:xfrm>
            <a:off x="838200" y="983975"/>
            <a:ext cx="10515600" cy="5337312"/>
          </a:xfrm>
        </p:spPr>
        <p:txBody>
          <a:bodyPr>
            <a:normAutofit/>
          </a:bodyPr>
          <a:lstStyle/>
          <a:p>
            <a:r>
              <a:rPr lang="en-US" sz="2400" dirty="0"/>
              <a:t>What are Intelligent Agents?</a:t>
            </a:r>
          </a:p>
          <a:p>
            <a:r>
              <a:rPr lang="en-US" sz="2400" dirty="0"/>
              <a:t>How are Intelligent Agents Different from where we are e.g. ChatGPT?</a:t>
            </a:r>
          </a:p>
          <a:p>
            <a:r>
              <a:rPr lang="en-US" sz="2400" dirty="0"/>
              <a:t>Data Sources used:</a:t>
            </a:r>
          </a:p>
          <a:p>
            <a:pPr lvl="1"/>
            <a:r>
              <a:rPr lang="en-US" sz="2100" dirty="0"/>
              <a:t>Large Language Models (LLM)</a:t>
            </a:r>
          </a:p>
          <a:p>
            <a:pPr lvl="1"/>
            <a:r>
              <a:rPr lang="en-US" sz="2100" dirty="0"/>
              <a:t>Vector RAG – Role and Value </a:t>
            </a:r>
          </a:p>
          <a:p>
            <a:pPr lvl="1"/>
            <a:r>
              <a:rPr lang="en-US" sz="2100" dirty="0"/>
              <a:t>GraphRAG – key emerging technology</a:t>
            </a:r>
          </a:p>
          <a:p>
            <a:r>
              <a:rPr lang="en-US" sz="2400" dirty="0"/>
              <a:t>Business Value – calculation of cost and benefit for AI projects</a:t>
            </a:r>
          </a:p>
          <a:p>
            <a:r>
              <a:rPr lang="en-US" sz="2400" dirty="0"/>
              <a:t>Challenges of Calculating Current Business Value from Emerging Technologies – remember quantum and blockchain</a:t>
            </a:r>
          </a:p>
          <a:p>
            <a:r>
              <a:rPr lang="en-US" sz="2400" dirty="0"/>
              <a:t>Trend Analysis – how fast are agent technologies improving?</a:t>
            </a:r>
          </a:p>
          <a:p>
            <a:r>
              <a:rPr lang="en-US" sz="2400" dirty="0"/>
              <a:t>Impact on enterprise architecture</a:t>
            </a:r>
          </a:p>
          <a:p>
            <a:r>
              <a:rPr lang="en-US" sz="2400" dirty="0"/>
              <a:t>Three key recommendations</a:t>
            </a:r>
          </a:p>
          <a:p>
            <a:endParaRPr lang="en-US" dirty="0"/>
          </a:p>
        </p:txBody>
      </p:sp>
    </p:spTree>
    <p:extLst>
      <p:ext uri="{BB962C8B-B14F-4D97-AF65-F5344CB8AC3E}">
        <p14:creationId xmlns:p14="http://schemas.microsoft.com/office/powerpoint/2010/main" val="192632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CF2B-C7C0-87AA-2E32-B3384EBF79FC}"/>
              </a:ext>
            </a:extLst>
          </p:cNvPr>
          <p:cNvSpPr>
            <a:spLocks noGrp="1"/>
          </p:cNvSpPr>
          <p:nvPr>
            <p:ph type="title"/>
          </p:nvPr>
        </p:nvSpPr>
        <p:spPr>
          <a:xfrm>
            <a:off x="311426" y="154816"/>
            <a:ext cx="10515600" cy="1014827"/>
          </a:xfrm>
        </p:spPr>
        <p:txBody>
          <a:bodyPr/>
          <a:lstStyle/>
          <a:p>
            <a:r>
              <a:rPr lang="en-US" dirty="0"/>
              <a:t>What Are Intelligent Agents?</a:t>
            </a:r>
          </a:p>
        </p:txBody>
      </p:sp>
      <p:sp>
        <p:nvSpPr>
          <p:cNvPr id="3" name="Content Placeholder 2">
            <a:extLst>
              <a:ext uri="{FF2B5EF4-FFF2-40B4-BE49-F238E27FC236}">
                <a16:creationId xmlns:a16="http://schemas.microsoft.com/office/drawing/2014/main" id="{750C2204-6C6E-5181-AE10-B5D3E14BEDD3}"/>
              </a:ext>
            </a:extLst>
          </p:cNvPr>
          <p:cNvSpPr>
            <a:spLocks noGrp="1"/>
          </p:cNvSpPr>
          <p:nvPr>
            <p:ph idx="1"/>
          </p:nvPr>
        </p:nvSpPr>
        <p:spPr/>
        <p:txBody>
          <a:bodyPr>
            <a:normAutofit fontScale="92500"/>
          </a:bodyPr>
          <a:lstStyle/>
          <a:p>
            <a:pPr marL="0" indent="0">
              <a:buNone/>
            </a:pPr>
            <a:r>
              <a:rPr lang="en-US" sz="2600" dirty="0"/>
              <a:t>According to Andrew Ng, Agents have Four Key Architectural Differences</a:t>
            </a:r>
          </a:p>
          <a:p>
            <a:pPr marL="514350" indent="-514350">
              <a:buFont typeface="+mj-lt"/>
              <a:buAutoNum type="arabicPeriod"/>
            </a:pPr>
            <a:r>
              <a:rPr lang="en-US" sz="2600" b="1" dirty="0"/>
              <a:t>Autonomy and Decision-Making</a:t>
            </a:r>
            <a:r>
              <a:rPr lang="en-US" sz="2600" dirty="0"/>
              <a:t>: Intelligent agents can operate independently, making decisions to achieve goals, unlike LLMs, which respond only to prompts.</a:t>
            </a:r>
          </a:p>
          <a:p>
            <a:pPr marL="514350" indent="-514350">
              <a:buFont typeface="+mj-lt"/>
              <a:buAutoNum type="arabicPeriod"/>
            </a:pPr>
            <a:r>
              <a:rPr lang="en-US" sz="2600" b="1" dirty="0"/>
              <a:t>Iterative Workflows</a:t>
            </a:r>
            <a:r>
              <a:rPr lang="en-US" sz="2600" dirty="0"/>
              <a:t>: Intelligent agents refine their outputs through repeated cycles, while LLMs do not improve iteratively without external integration.</a:t>
            </a:r>
          </a:p>
          <a:p>
            <a:pPr marL="514350" indent="-514350">
              <a:buFont typeface="+mj-lt"/>
              <a:buAutoNum type="arabicPeriod"/>
            </a:pPr>
            <a:r>
              <a:rPr lang="en-US" sz="2600" b="1" dirty="0"/>
              <a:t>Tool Use and Environmental Interaction</a:t>
            </a:r>
            <a:r>
              <a:rPr lang="en-US" sz="2600" dirty="0"/>
              <a:t>: Intelligent agents interact with external tools and environments, whereas LLMs lack this capability.</a:t>
            </a:r>
          </a:p>
          <a:p>
            <a:pPr marL="514350" indent="-514350">
              <a:buFont typeface="+mj-lt"/>
              <a:buAutoNum type="arabicPeriod"/>
            </a:pPr>
            <a:r>
              <a:rPr lang="en-US" sz="2600" b="1" dirty="0"/>
              <a:t>Modular Design and Multi-Agent Collaboration</a:t>
            </a:r>
            <a:r>
              <a:rPr lang="en-US" sz="2600" dirty="0"/>
              <a:t>: Intelligent agents can work in multi-agent systems, solving complex problems together, unlike LLMs, which work in isolation.</a:t>
            </a:r>
          </a:p>
          <a:p>
            <a:endParaRPr lang="en-US" sz="2600" dirty="0"/>
          </a:p>
          <a:p>
            <a:endParaRPr lang="en-US" dirty="0"/>
          </a:p>
        </p:txBody>
      </p:sp>
    </p:spTree>
    <p:extLst>
      <p:ext uri="{BB962C8B-B14F-4D97-AF65-F5344CB8AC3E}">
        <p14:creationId xmlns:p14="http://schemas.microsoft.com/office/powerpoint/2010/main" val="1350789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3847</TotalTime>
  <Words>3648</Words>
  <Application>Microsoft Macintosh PowerPoint</Application>
  <PresentationFormat>Widescreen</PresentationFormat>
  <Paragraphs>499</Paragraphs>
  <Slides>38</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Arial</vt:lpstr>
      <vt:lpstr>Calibri</vt:lpstr>
      <vt:lpstr>Helvetica</vt:lpstr>
      <vt:lpstr>Overpass</vt:lpstr>
      <vt:lpstr>var(--e-global-typography-ff6d2e3-font-family)</vt:lpstr>
      <vt:lpstr>Office Theme</vt:lpstr>
      <vt:lpstr>The Business Value of Intelligent Agents</vt:lpstr>
      <vt:lpstr>Description of Talk</vt:lpstr>
      <vt:lpstr>Disclaimer</vt:lpstr>
      <vt:lpstr>Our Presenters</vt:lpstr>
      <vt:lpstr>The AI Skeptic</vt:lpstr>
      <vt:lpstr>Worldwide AI Investment Is Approaching $1 Trillion</vt:lpstr>
      <vt:lpstr>Our Prediction</vt:lpstr>
      <vt:lpstr>Outline of Today’s Talk</vt:lpstr>
      <vt:lpstr>What Are Intelligent Agents?</vt:lpstr>
      <vt:lpstr>Hundreds of Cooperating Agents</vt:lpstr>
      <vt:lpstr>How are Intelligent Agents Different?</vt:lpstr>
      <vt:lpstr>GenAI Systems Estimate Problem Complexity</vt:lpstr>
      <vt:lpstr>Example: ChatGPT o1-preview</vt:lpstr>
      <vt:lpstr>ChatGPT o1-preview</vt:lpstr>
      <vt:lpstr>Agentic Architecture Enhancing Integration and Performance</vt:lpstr>
      <vt:lpstr>Data: Beyond LLMs, GraphRAG and Vector Databases </vt:lpstr>
      <vt:lpstr>The Complementary Nature of LLMs and EKGs</vt:lpstr>
      <vt:lpstr>Intelligent Agent Benefits  </vt:lpstr>
      <vt:lpstr>Estimating Today’s Value of Future Business Agent</vt:lpstr>
      <vt:lpstr>Challenges of Calculating Value of AI Agents</vt:lpstr>
      <vt:lpstr>Trend Analysis</vt:lpstr>
      <vt:lpstr>Parts of Your AI Agent Strategy</vt:lpstr>
      <vt:lpstr>CMM for Gen AI Strategy </vt:lpstr>
      <vt:lpstr>Saffo Quote</vt:lpstr>
      <vt:lpstr>Generative AI Architecture Patterns: Agents</vt:lpstr>
      <vt:lpstr>References</vt:lpstr>
      <vt:lpstr>Case Studies</vt:lpstr>
      <vt:lpstr>Use Case 1: Personalized Patient Care and Treatment Recommendations </vt:lpstr>
      <vt:lpstr>Use Case 2: Drug Discovery and Clinical Trials Management </vt:lpstr>
      <vt:lpstr>Use Case 3: Finance - Anti-Money Laundering (AML) and Fraud Detection</vt:lpstr>
      <vt:lpstr>Use Case 4: Personalized Financial Advisory</vt:lpstr>
      <vt:lpstr>Use Case 5: Retail – Supply Chain Optimization </vt:lpstr>
      <vt:lpstr>Use Case 6: Personalized Marketing and Customer Engagement</vt:lpstr>
      <vt:lpstr>Use Case 7: Manufacturing Predictive Maintenance </vt:lpstr>
      <vt:lpstr>Use Case 8: Quality Control and Defect Detection</vt:lpstr>
      <vt:lpstr>Use Case 8: Quality Control and Defect Detection</vt:lpstr>
      <vt:lpstr>Use Case 9: Energy – Smart Grid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Fox</dc:creator>
  <cp:lastModifiedBy>Dan McCreary</cp:lastModifiedBy>
  <cp:revision>14</cp:revision>
  <dcterms:created xsi:type="dcterms:W3CDTF">2024-09-30T16:21:04Z</dcterms:created>
  <dcterms:modified xsi:type="dcterms:W3CDTF">2024-11-07T03:15:54Z</dcterms:modified>
</cp:coreProperties>
</file>